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rawings/drawing2.xml" ContentType="application/vnd.openxmlformats-officedocument.drawingml.chartshapes+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Default Extension="vml" ContentType="application/vnd.openxmlformats-officedocument.vmlDrawing"/>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rawings/drawing1.xml" ContentType="application/vnd.openxmlformats-officedocument.drawingml.chartshapes+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2" r:id="rId1"/>
  </p:sldMasterIdLst>
  <p:notesMasterIdLst>
    <p:notesMasterId r:id="rId20"/>
  </p:notesMasterIdLst>
  <p:sldIdLst>
    <p:sldId id="256" r:id="rId2"/>
    <p:sldId id="281" r:id="rId3"/>
    <p:sldId id="259" r:id="rId4"/>
    <p:sldId id="284" r:id="rId5"/>
    <p:sldId id="260" r:id="rId6"/>
    <p:sldId id="262" r:id="rId7"/>
    <p:sldId id="263" r:id="rId8"/>
    <p:sldId id="292" r:id="rId9"/>
    <p:sldId id="282" r:id="rId10"/>
    <p:sldId id="288" r:id="rId11"/>
    <p:sldId id="278" r:id="rId12"/>
    <p:sldId id="273" r:id="rId13"/>
    <p:sldId id="276" r:id="rId14"/>
    <p:sldId id="289" r:id="rId15"/>
    <p:sldId id="290" r:id="rId16"/>
    <p:sldId id="261" r:id="rId17"/>
    <p:sldId id="258" r:id="rId18"/>
    <p:sldId id="291"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5771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0484" autoAdjust="0"/>
  </p:normalViewPr>
  <p:slideViewPr>
    <p:cSldViewPr>
      <p:cViewPr varScale="1">
        <p:scale>
          <a:sx n="71" d="100"/>
          <a:sy n="71" d="100"/>
        </p:scale>
        <p:origin x="-113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file:///C:\Documents%20and%20Settings\Rashmi\Desktop\New%20Microsoft%20Office%20Excel%20Worksheet.xlsx"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2.xml"/><Relationship Id="rId1" Type="http://schemas.openxmlformats.org/officeDocument/2006/relationships/oleObject" Target="file:///C:\Documents%20and%20Settings\Rashmi\Desktop\New%20Microsoft%20Office%20Excel%20Workshee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barChart>
        <c:barDir val="col"/>
        <c:grouping val="clustered"/>
        <c:ser>
          <c:idx val="0"/>
          <c:order val="0"/>
          <c:tx>
            <c:strRef>
              <c:f>Sheet1!$A$2</c:f>
              <c:strCache>
                <c:ptCount val="1"/>
                <c:pt idx="0">
                  <c:v>Poorest</c:v>
                </c:pt>
              </c:strCache>
            </c:strRef>
          </c:tx>
          <c:spPr>
            <a:solidFill>
              <a:srgbClr val="C00000"/>
            </a:solidFill>
          </c:spPr>
          <c:dLbls>
            <c:showVal val="1"/>
          </c:dLbls>
          <c:cat>
            <c:strRef>
              <c:f>Sheet1!$B$1:$E$1</c:f>
              <c:strCache>
                <c:ptCount val="4"/>
                <c:pt idx="0">
                  <c:v>Coverage of DPT3
vaccination</c:v>
                </c:pt>
                <c:pt idx="1">
                  <c:v>Coverage of skilled
birth attendance</c:v>
                </c:pt>
                <c:pt idx="2">
                  <c:v>Prevalence of stunting
in children</c:v>
                </c:pt>
                <c:pt idx="3">
                  <c:v>Prevalence of women
underweight</c:v>
                </c:pt>
              </c:strCache>
            </c:strRef>
          </c:cat>
          <c:val>
            <c:numRef>
              <c:f>Sheet1!$B$2:$E$2</c:f>
              <c:numCache>
                <c:formatCode>General</c:formatCode>
                <c:ptCount val="4"/>
                <c:pt idx="0">
                  <c:v>33.9</c:v>
                </c:pt>
                <c:pt idx="1">
                  <c:v>19.399999999999999</c:v>
                </c:pt>
                <c:pt idx="2">
                  <c:v>59.9</c:v>
                </c:pt>
                <c:pt idx="3">
                  <c:v>51.5</c:v>
                </c:pt>
              </c:numCache>
            </c:numRef>
          </c:val>
        </c:ser>
        <c:ser>
          <c:idx val="1"/>
          <c:order val="1"/>
          <c:tx>
            <c:strRef>
              <c:f>Sheet1!$A$3</c:f>
              <c:strCache>
                <c:ptCount val="1"/>
                <c:pt idx="0">
                  <c:v>Q2</c:v>
                </c:pt>
              </c:strCache>
            </c:strRef>
          </c:tx>
          <c:spPr>
            <a:solidFill>
              <a:srgbClr val="A5771B"/>
            </a:solidFill>
          </c:spPr>
          <c:dLbls>
            <c:showVal val="1"/>
          </c:dLbls>
          <c:cat>
            <c:strRef>
              <c:f>Sheet1!$B$1:$E$1</c:f>
              <c:strCache>
                <c:ptCount val="4"/>
                <c:pt idx="0">
                  <c:v>Coverage of DPT3
vaccination</c:v>
                </c:pt>
                <c:pt idx="1">
                  <c:v>Coverage of skilled
birth attendance</c:v>
                </c:pt>
                <c:pt idx="2">
                  <c:v>Prevalence of stunting
in children</c:v>
                </c:pt>
                <c:pt idx="3">
                  <c:v>Prevalence of women
underweight</c:v>
                </c:pt>
              </c:strCache>
            </c:strRef>
          </c:cat>
          <c:val>
            <c:numRef>
              <c:f>Sheet1!$B$3:$E$3</c:f>
              <c:numCache>
                <c:formatCode>General</c:formatCode>
                <c:ptCount val="4"/>
                <c:pt idx="0">
                  <c:v>47.1</c:v>
                </c:pt>
                <c:pt idx="1">
                  <c:v>31.8</c:v>
                </c:pt>
                <c:pt idx="2">
                  <c:v>54.3</c:v>
                </c:pt>
                <c:pt idx="3">
                  <c:v>46.3</c:v>
                </c:pt>
              </c:numCache>
            </c:numRef>
          </c:val>
        </c:ser>
        <c:ser>
          <c:idx val="2"/>
          <c:order val="2"/>
          <c:tx>
            <c:strRef>
              <c:f>Sheet1!$A$4</c:f>
              <c:strCache>
                <c:ptCount val="1"/>
                <c:pt idx="0">
                  <c:v>Q3</c:v>
                </c:pt>
              </c:strCache>
            </c:strRef>
          </c:tx>
          <c:spPr>
            <a:solidFill>
              <a:srgbClr val="FFFF00"/>
            </a:solidFill>
          </c:spPr>
          <c:dLbls>
            <c:showVal val="1"/>
          </c:dLbls>
          <c:cat>
            <c:strRef>
              <c:f>Sheet1!$B$1:$E$1</c:f>
              <c:strCache>
                <c:ptCount val="4"/>
                <c:pt idx="0">
                  <c:v>Coverage of DPT3
vaccination</c:v>
                </c:pt>
                <c:pt idx="1">
                  <c:v>Coverage of skilled
birth attendance</c:v>
                </c:pt>
                <c:pt idx="2">
                  <c:v>Prevalence of stunting
in children</c:v>
                </c:pt>
                <c:pt idx="3">
                  <c:v>Prevalence of women
underweight</c:v>
                </c:pt>
              </c:strCache>
            </c:strRef>
          </c:cat>
          <c:val>
            <c:numRef>
              <c:f>Sheet1!$B$4:$E$4</c:f>
              <c:numCache>
                <c:formatCode>General</c:formatCode>
                <c:ptCount val="4"/>
                <c:pt idx="0">
                  <c:v>58.4</c:v>
                </c:pt>
                <c:pt idx="1">
                  <c:v>49</c:v>
                </c:pt>
                <c:pt idx="2">
                  <c:v>48.9</c:v>
                </c:pt>
                <c:pt idx="3">
                  <c:v>38.300000000000004</c:v>
                </c:pt>
              </c:numCache>
            </c:numRef>
          </c:val>
        </c:ser>
        <c:ser>
          <c:idx val="3"/>
          <c:order val="3"/>
          <c:tx>
            <c:strRef>
              <c:f>Sheet1!$A$5</c:f>
              <c:strCache>
                <c:ptCount val="1"/>
                <c:pt idx="0">
                  <c:v>Q4</c:v>
                </c:pt>
              </c:strCache>
            </c:strRef>
          </c:tx>
          <c:spPr>
            <a:solidFill>
              <a:srgbClr val="92D050"/>
            </a:solidFill>
          </c:spPr>
          <c:dLbls>
            <c:showVal val="1"/>
          </c:dLbls>
          <c:cat>
            <c:strRef>
              <c:f>Sheet1!$B$1:$E$1</c:f>
              <c:strCache>
                <c:ptCount val="4"/>
                <c:pt idx="0">
                  <c:v>Coverage of DPT3
vaccination</c:v>
                </c:pt>
                <c:pt idx="1">
                  <c:v>Coverage of skilled
birth attendance</c:v>
                </c:pt>
                <c:pt idx="2">
                  <c:v>Prevalence of stunting
in children</c:v>
                </c:pt>
                <c:pt idx="3">
                  <c:v>Prevalence of women
underweight</c:v>
                </c:pt>
              </c:strCache>
            </c:strRef>
          </c:cat>
          <c:val>
            <c:numRef>
              <c:f>Sheet1!$B$5:$E$5</c:f>
              <c:numCache>
                <c:formatCode>General</c:formatCode>
                <c:ptCount val="4"/>
                <c:pt idx="0">
                  <c:v>68.5</c:v>
                </c:pt>
                <c:pt idx="1">
                  <c:v>67.2</c:v>
                </c:pt>
                <c:pt idx="2">
                  <c:v>40.800000000000004</c:v>
                </c:pt>
                <c:pt idx="3">
                  <c:v>28.9</c:v>
                </c:pt>
              </c:numCache>
            </c:numRef>
          </c:val>
        </c:ser>
        <c:ser>
          <c:idx val="4"/>
          <c:order val="4"/>
          <c:tx>
            <c:strRef>
              <c:f>Sheet1!$A$6</c:f>
              <c:strCache>
                <c:ptCount val="1"/>
                <c:pt idx="0">
                  <c:v>Least poor</c:v>
                </c:pt>
              </c:strCache>
            </c:strRef>
          </c:tx>
          <c:dLbls>
            <c:showVal val="1"/>
          </c:dLbls>
          <c:cat>
            <c:strRef>
              <c:f>Sheet1!$B$1:$E$1</c:f>
              <c:strCache>
                <c:ptCount val="4"/>
                <c:pt idx="0">
                  <c:v>Coverage of DPT3
vaccination</c:v>
                </c:pt>
                <c:pt idx="1">
                  <c:v>Coverage of skilled
birth attendance</c:v>
                </c:pt>
                <c:pt idx="2">
                  <c:v>Prevalence of stunting
in children</c:v>
                </c:pt>
                <c:pt idx="3">
                  <c:v>Prevalence of women
underweight</c:v>
                </c:pt>
              </c:strCache>
            </c:strRef>
          </c:cat>
          <c:val>
            <c:numRef>
              <c:f>Sheet1!$B$6:$E$6</c:f>
              <c:numCache>
                <c:formatCode>General</c:formatCode>
                <c:ptCount val="4"/>
                <c:pt idx="0">
                  <c:v>81.900000000000006</c:v>
                </c:pt>
                <c:pt idx="1">
                  <c:v>88.8</c:v>
                </c:pt>
                <c:pt idx="2">
                  <c:v>25.3</c:v>
                </c:pt>
                <c:pt idx="3">
                  <c:v>18.2</c:v>
                </c:pt>
              </c:numCache>
            </c:numRef>
          </c:val>
        </c:ser>
        <c:dLbls>
          <c:showVal val="1"/>
        </c:dLbls>
        <c:gapWidth val="75"/>
        <c:axId val="68120576"/>
        <c:axId val="68122112"/>
      </c:barChart>
      <c:catAx>
        <c:axId val="68120576"/>
        <c:scaling>
          <c:orientation val="minMax"/>
        </c:scaling>
        <c:axPos val="b"/>
        <c:majorTickMark val="none"/>
        <c:tickLblPos val="nextTo"/>
        <c:txPr>
          <a:bodyPr/>
          <a:lstStyle/>
          <a:p>
            <a:pPr>
              <a:defRPr sz="1200" b="1">
                <a:latin typeface="Times New Roman" pitchFamily="18" charset="0"/>
                <a:cs typeface="Times New Roman" pitchFamily="18" charset="0"/>
              </a:defRPr>
            </a:pPr>
            <a:endParaRPr lang="en-US"/>
          </a:p>
        </c:txPr>
        <c:crossAx val="68122112"/>
        <c:crosses val="autoZero"/>
        <c:auto val="1"/>
        <c:lblAlgn val="ctr"/>
        <c:lblOffset val="100"/>
      </c:catAx>
      <c:valAx>
        <c:axId val="68122112"/>
        <c:scaling>
          <c:orientation val="minMax"/>
        </c:scaling>
        <c:axPos val="l"/>
        <c:numFmt formatCode="General" sourceLinked="1"/>
        <c:majorTickMark val="none"/>
        <c:tickLblPos val="nextTo"/>
        <c:txPr>
          <a:bodyPr/>
          <a:lstStyle/>
          <a:p>
            <a:pPr>
              <a:defRPr sz="1200" b="1"/>
            </a:pPr>
            <a:endParaRPr lang="en-US"/>
          </a:p>
        </c:txPr>
        <c:crossAx val="68120576"/>
        <c:crosses val="autoZero"/>
        <c:crossBetween val="between"/>
      </c:valAx>
    </c:plotArea>
    <c:legend>
      <c:legendPos val="b"/>
      <c:layout/>
      <c:spPr>
        <a:solidFill>
          <a:schemeClr val="accent1"/>
        </a:solidFill>
      </c:spPr>
    </c:legend>
    <c:plotVisOnly val="1"/>
  </c:chart>
  <c:externalData r:id="rId1"/>
  <c:userShapes r:id="rId2"/>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chart>
    <c:plotArea>
      <c:layout/>
      <c:barChart>
        <c:barDir val="col"/>
        <c:grouping val="clustered"/>
        <c:ser>
          <c:idx val="0"/>
          <c:order val="0"/>
          <c:tx>
            <c:strRef>
              <c:f>Sheet2!$A$2:$B$2</c:f>
              <c:strCache>
                <c:ptCount val="1"/>
                <c:pt idx="0">
                  <c:v>Infant Mortality Rate</c:v>
                </c:pt>
              </c:strCache>
            </c:strRef>
          </c:tx>
          <c:spPr>
            <a:solidFill>
              <a:srgbClr val="C00000"/>
            </a:solidFill>
          </c:spPr>
          <c:dLbls>
            <c:showVal val="1"/>
          </c:dLbls>
          <c:cat>
            <c:strRef>
              <c:f>Sheet2!$C$1:$Q$1</c:f>
              <c:strCache>
                <c:ptCount val="15"/>
                <c:pt idx="0">
                  <c:v>National Average</c:v>
                </c:pt>
                <c:pt idx="2">
                  <c:v>Urban</c:v>
                </c:pt>
                <c:pt idx="3">
                  <c:v>Rural</c:v>
                </c:pt>
                <c:pt idx="4">
                  <c:v>Male </c:v>
                </c:pt>
                <c:pt idx="5">
                  <c:v>Female</c:v>
                </c:pt>
                <c:pt idx="6">
                  <c:v>Illeterate</c:v>
                </c:pt>
                <c:pt idx="7">
                  <c:v>middle school incomplete</c:v>
                </c:pt>
                <c:pt idx="8">
                  <c:v>middle school complete</c:v>
                </c:pt>
                <c:pt idx="9">
                  <c:v>High school and above</c:v>
                </c:pt>
                <c:pt idx="10">
                  <c:v>Poorest</c:v>
                </c:pt>
                <c:pt idx="11">
                  <c:v>Q2</c:v>
                </c:pt>
                <c:pt idx="12">
                  <c:v>Q3</c:v>
                </c:pt>
                <c:pt idx="13">
                  <c:v>Q4</c:v>
                </c:pt>
                <c:pt idx="14">
                  <c:v>least poor</c:v>
                </c:pt>
              </c:strCache>
            </c:strRef>
          </c:cat>
          <c:val>
            <c:numRef>
              <c:f>Sheet2!$C$2:$Q$2</c:f>
              <c:numCache>
                <c:formatCode>General</c:formatCode>
                <c:ptCount val="15"/>
                <c:pt idx="0">
                  <c:v>57</c:v>
                </c:pt>
                <c:pt idx="2">
                  <c:v>41.5</c:v>
                </c:pt>
                <c:pt idx="3">
                  <c:v>62.2</c:v>
                </c:pt>
                <c:pt idx="4">
                  <c:v>43.7</c:v>
                </c:pt>
                <c:pt idx="5">
                  <c:v>39.1</c:v>
                </c:pt>
                <c:pt idx="6">
                  <c:v>61.3</c:v>
                </c:pt>
                <c:pt idx="7">
                  <c:v>53.3</c:v>
                </c:pt>
                <c:pt idx="8">
                  <c:v>48.1</c:v>
                </c:pt>
                <c:pt idx="9">
                  <c:v>30</c:v>
                </c:pt>
                <c:pt idx="10">
                  <c:v>64.8</c:v>
                </c:pt>
                <c:pt idx="11">
                  <c:v>62.4</c:v>
                </c:pt>
                <c:pt idx="12">
                  <c:v>49.8</c:v>
                </c:pt>
                <c:pt idx="13">
                  <c:v>46.2</c:v>
                </c:pt>
                <c:pt idx="14">
                  <c:v>27.4</c:v>
                </c:pt>
              </c:numCache>
            </c:numRef>
          </c:val>
        </c:ser>
        <c:ser>
          <c:idx val="1"/>
          <c:order val="1"/>
          <c:tx>
            <c:strRef>
              <c:f>Sheet2!$A$3:$B$3</c:f>
              <c:strCache>
                <c:ptCount val="1"/>
                <c:pt idx="0">
                  <c:v>Under-5 mortality rate</c:v>
                </c:pt>
              </c:strCache>
            </c:strRef>
          </c:tx>
          <c:spPr>
            <a:solidFill>
              <a:schemeClr val="tx1"/>
            </a:solidFill>
          </c:spPr>
          <c:dLbls>
            <c:showVal val="1"/>
          </c:dLbls>
          <c:cat>
            <c:strRef>
              <c:f>Sheet2!$C$1:$Q$1</c:f>
              <c:strCache>
                <c:ptCount val="15"/>
                <c:pt idx="0">
                  <c:v>National Average</c:v>
                </c:pt>
                <c:pt idx="2">
                  <c:v>Urban</c:v>
                </c:pt>
                <c:pt idx="3">
                  <c:v>Rural</c:v>
                </c:pt>
                <c:pt idx="4">
                  <c:v>Male </c:v>
                </c:pt>
                <c:pt idx="5">
                  <c:v>Female</c:v>
                </c:pt>
                <c:pt idx="6">
                  <c:v>Illeterate</c:v>
                </c:pt>
                <c:pt idx="7">
                  <c:v>middle school incomplete</c:v>
                </c:pt>
                <c:pt idx="8">
                  <c:v>middle school complete</c:v>
                </c:pt>
                <c:pt idx="9">
                  <c:v>High school and above</c:v>
                </c:pt>
                <c:pt idx="10">
                  <c:v>Poorest</c:v>
                </c:pt>
                <c:pt idx="11">
                  <c:v>Q2</c:v>
                </c:pt>
                <c:pt idx="12">
                  <c:v>Q3</c:v>
                </c:pt>
                <c:pt idx="13">
                  <c:v>Q4</c:v>
                </c:pt>
                <c:pt idx="14">
                  <c:v>least poor</c:v>
                </c:pt>
              </c:strCache>
            </c:strRef>
          </c:cat>
          <c:val>
            <c:numRef>
              <c:f>Sheet2!$C$3:$Q$3</c:f>
              <c:numCache>
                <c:formatCode>General</c:formatCode>
                <c:ptCount val="15"/>
                <c:pt idx="0">
                  <c:v>74.3</c:v>
                </c:pt>
                <c:pt idx="2">
                  <c:v>51.7</c:v>
                </c:pt>
                <c:pt idx="3">
                  <c:v>82</c:v>
                </c:pt>
                <c:pt idx="4">
                  <c:v>52.3</c:v>
                </c:pt>
                <c:pt idx="5">
                  <c:v>51</c:v>
                </c:pt>
                <c:pt idx="6">
                  <c:v>81.400000000000006</c:v>
                </c:pt>
                <c:pt idx="7">
                  <c:v>59.4</c:v>
                </c:pt>
                <c:pt idx="8">
                  <c:v>55.2</c:v>
                </c:pt>
                <c:pt idx="9">
                  <c:v>35</c:v>
                </c:pt>
                <c:pt idx="10">
                  <c:v>92.1</c:v>
                </c:pt>
                <c:pt idx="11">
                  <c:v>82.5</c:v>
                </c:pt>
                <c:pt idx="12">
                  <c:v>65.3</c:v>
                </c:pt>
                <c:pt idx="13">
                  <c:v>53.9</c:v>
                </c:pt>
                <c:pt idx="14">
                  <c:v>32.800000000000004</c:v>
                </c:pt>
              </c:numCache>
            </c:numRef>
          </c:val>
        </c:ser>
        <c:dLbls>
          <c:showVal val="1"/>
        </c:dLbls>
        <c:gapWidth val="75"/>
        <c:axId val="67713664"/>
        <c:axId val="67719552"/>
      </c:barChart>
      <c:catAx>
        <c:axId val="67713664"/>
        <c:scaling>
          <c:orientation val="minMax"/>
        </c:scaling>
        <c:axPos val="b"/>
        <c:majorTickMark val="cross"/>
        <c:minorTickMark val="out"/>
        <c:tickLblPos val="nextTo"/>
        <c:txPr>
          <a:bodyPr rot="5400000" vert="horz"/>
          <a:lstStyle/>
          <a:p>
            <a:pPr>
              <a:defRPr sz="1200"/>
            </a:pPr>
            <a:endParaRPr lang="en-US"/>
          </a:p>
        </c:txPr>
        <c:crossAx val="67719552"/>
        <c:crosses val="autoZero"/>
        <c:auto val="1"/>
        <c:lblAlgn val="ctr"/>
        <c:lblOffset val="100"/>
      </c:catAx>
      <c:valAx>
        <c:axId val="67719552"/>
        <c:scaling>
          <c:orientation val="minMax"/>
        </c:scaling>
        <c:axPos val="l"/>
        <c:numFmt formatCode="General" sourceLinked="1"/>
        <c:majorTickMark val="none"/>
        <c:tickLblPos val="nextTo"/>
        <c:crossAx val="67713664"/>
        <c:crosses val="autoZero"/>
        <c:crossBetween val="between"/>
      </c:valAx>
    </c:plotArea>
    <c:legend>
      <c:legendPos val="b"/>
      <c:layout/>
    </c:legend>
    <c:plotVisOnly val="1"/>
  </c:chart>
  <c:txPr>
    <a:bodyPr/>
    <a:lstStyle/>
    <a:p>
      <a:pPr>
        <a:defRPr b="1"/>
      </a:pPr>
      <a:endParaRPr lang="en-US"/>
    </a:p>
  </c:txPr>
  <c:externalData r:id="rId1"/>
  <c:userShapes r:id="rId2"/>
</c:chartSpace>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3.emf"/></Relationships>
</file>

<file path=ppt/drawings/drawing1.xml><?xml version="1.0" encoding="utf-8"?>
<c:userShapes xmlns:c="http://schemas.openxmlformats.org/drawingml/2006/chart">
  <cdr:relSizeAnchor xmlns:cdr="http://schemas.openxmlformats.org/drawingml/2006/chartDrawing">
    <cdr:from>
      <cdr:x>0</cdr:x>
      <cdr:y>0.42188</cdr:y>
    </cdr:from>
    <cdr:to>
      <cdr:x>0.05051</cdr:x>
      <cdr:y>0.55469</cdr:y>
    </cdr:to>
    <cdr:sp macro="" textlink="">
      <cdr:nvSpPr>
        <cdr:cNvPr id="2" name="TextBox 1"/>
        <cdr:cNvSpPr txBox="1"/>
      </cdr:nvSpPr>
      <cdr:spPr>
        <a:xfrm xmlns:a="http://schemas.openxmlformats.org/drawingml/2006/main" rot="16200000">
          <a:off x="-361950" y="2190750"/>
          <a:ext cx="647700" cy="381000"/>
        </a:xfrm>
        <a:prstGeom xmlns:a="http://schemas.openxmlformats.org/drawingml/2006/main" prst="rect">
          <a:avLst/>
        </a:prstGeom>
      </cdr:spPr>
      <cdr:txBody>
        <a:bodyPr xmlns:a="http://schemas.openxmlformats.org/drawingml/2006/main" wrap="none" rtlCol="0"/>
        <a:lstStyle xmlns:a="http://schemas.openxmlformats.org/drawingml/2006/main"/>
        <a:p xmlns:a="http://schemas.openxmlformats.org/drawingml/2006/main">
          <a:r>
            <a:rPr lang="en-US" sz="1200" b="1" dirty="0" smtClean="0"/>
            <a:t>Percent</a:t>
          </a:r>
          <a:endParaRPr lang="en-US" sz="1200" b="1" dirty="0"/>
        </a:p>
      </cdr:txBody>
    </cdr:sp>
  </cdr:relSizeAnchor>
</c:userShapes>
</file>

<file path=ppt/drawings/drawing2.xml><?xml version="1.0" encoding="utf-8"?>
<c:userShapes xmlns:c="http://schemas.openxmlformats.org/drawingml/2006/chart">
  <cdr:relSizeAnchor xmlns:cdr="http://schemas.openxmlformats.org/drawingml/2006/chartDrawing">
    <cdr:from>
      <cdr:x>0.17524</cdr:x>
      <cdr:y>0.62121</cdr:y>
    </cdr:from>
    <cdr:to>
      <cdr:x>0.18095</cdr:x>
      <cdr:y>0.89394</cdr:y>
    </cdr:to>
    <cdr:sp macro="" textlink="">
      <cdr:nvSpPr>
        <cdr:cNvPr id="3" name="Straight Connector 2"/>
        <cdr:cNvSpPr/>
      </cdr:nvSpPr>
      <cdr:spPr>
        <a:xfrm xmlns:a="http://schemas.openxmlformats.org/drawingml/2006/main" flipH="1">
          <a:off x="1402081" y="3124200"/>
          <a:ext cx="45719" cy="1371600"/>
        </a:xfrm>
        <a:prstGeom xmlns:a="http://schemas.openxmlformats.org/drawingml/2006/main" prst="line">
          <a:avLst/>
        </a:prstGeom>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p xmlns:a="http://schemas.openxmlformats.org/drawingml/2006/main">
          <a:endParaRPr lang="en-US"/>
        </a:p>
      </cdr:txBody>
    </cdr:sp>
  </cdr:relSizeAnchor>
  <cdr:relSizeAnchor xmlns:cdr="http://schemas.openxmlformats.org/drawingml/2006/chartDrawing">
    <cdr:from>
      <cdr:x>0.29524</cdr:x>
      <cdr:y>0.62121</cdr:y>
    </cdr:from>
    <cdr:to>
      <cdr:x>0.30095</cdr:x>
      <cdr:y>0.89394</cdr:y>
    </cdr:to>
    <cdr:sp macro="" textlink="">
      <cdr:nvSpPr>
        <cdr:cNvPr id="9" name="Straight Connector 8"/>
        <cdr:cNvSpPr/>
      </cdr:nvSpPr>
      <cdr:spPr>
        <a:xfrm xmlns:a="http://schemas.openxmlformats.org/drawingml/2006/main" flipH="1">
          <a:off x="2362200" y="3124200"/>
          <a:ext cx="45719" cy="1371600"/>
        </a:xfrm>
        <a:prstGeom xmlns:a="http://schemas.openxmlformats.org/drawingml/2006/main" prst="line">
          <a:avLst/>
        </a:prstGeom>
        <a:noFill xmlns:a="http://schemas.openxmlformats.org/drawingml/2006/main"/>
        <a:ln xmlns:a="http://schemas.openxmlformats.org/drawingml/2006/main" w="9525" cap="flat" cmpd="sng" algn="ctr">
          <a:solidFill>
            <a:srgbClr val="4F81BD">
              <a:shade val="95000"/>
              <a:satMod val="105000"/>
            </a:srgb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0.41905</cdr:x>
      <cdr:y>0.60606</cdr:y>
    </cdr:from>
    <cdr:to>
      <cdr:x>0.42476</cdr:x>
      <cdr:y>0.87879</cdr:y>
    </cdr:to>
    <cdr:sp macro="" textlink="">
      <cdr:nvSpPr>
        <cdr:cNvPr id="10" name="Straight Connector 9"/>
        <cdr:cNvSpPr/>
      </cdr:nvSpPr>
      <cdr:spPr>
        <a:xfrm xmlns:a="http://schemas.openxmlformats.org/drawingml/2006/main" flipH="1">
          <a:off x="3352800" y="3048000"/>
          <a:ext cx="45719" cy="1371600"/>
        </a:xfrm>
        <a:prstGeom xmlns:a="http://schemas.openxmlformats.org/drawingml/2006/main" prst="line">
          <a:avLst/>
        </a:prstGeom>
        <a:noFill xmlns:a="http://schemas.openxmlformats.org/drawingml/2006/main"/>
        <a:ln xmlns:a="http://schemas.openxmlformats.org/drawingml/2006/main" w="9525" cap="flat" cmpd="sng" algn="ctr">
          <a:solidFill>
            <a:srgbClr val="4F81BD">
              <a:shade val="95000"/>
              <a:satMod val="105000"/>
            </a:srgb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0.66667</cdr:x>
      <cdr:y>0.62121</cdr:y>
    </cdr:from>
    <cdr:to>
      <cdr:x>0.67238</cdr:x>
      <cdr:y>0.89394</cdr:y>
    </cdr:to>
    <cdr:sp macro="" textlink="">
      <cdr:nvSpPr>
        <cdr:cNvPr id="11" name="Straight Connector 10"/>
        <cdr:cNvSpPr/>
      </cdr:nvSpPr>
      <cdr:spPr>
        <a:xfrm xmlns:a="http://schemas.openxmlformats.org/drawingml/2006/main" flipH="1">
          <a:off x="5334000" y="3124200"/>
          <a:ext cx="45719" cy="1371600"/>
        </a:xfrm>
        <a:prstGeom xmlns:a="http://schemas.openxmlformats.org/drawingml/2006/main" prst="line">
          <a:avLst/>
        </a:prstGeom>
        <a:noFill xmlns:a="http://schemas.openxmlformats.org/drawingml/2006/main"/>
        <a:ln xmlns:a="http://schemas.openxmlformats.org/drawingml/2006/main" w="9525" cap="flat" cmpd="sng" algn="ctr">
          <a:solidFill>
            <a:srgbClr val="4F81BD">
              <a:shade val="95000"/>
              <a:satMod val="105000"/>
            </a:srgb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0.97143</cdr:x>
      <cdr:y>0.62121</cdr:y>
    </cdr:from>
    <cdr:to>
      <cdr:x>0.97714</cdr:x>
      <cdr:y>0.89394</cdr:y>
    </cdr:to>
    <cdr:sp macro="" textlink="">
      <cdr:nvSpPr>
        <cdr:cNvPr id="12" name="Straight Connector 11"/>
        <cdr:cNvSpPr/>
      </cdr:nvSpPr>
      <cdr:spPr>
        <a:xfrm xmlns:a="http://schemas.openxmlformats.org/drawingml/2006/main" flipH="1">
          <a:off x="7772400" y="3124200"/>
          <a:ext cx="45719" cy="1371600"/>
        </a:xfrm>
        <a:prstGeom xmlns:a="http://schemas.openxmlformats.org/drawingml/2006/main" prst="line">
          <a:avLst/>
        </a:prstGeom>
        <a:noFill xmlns:a="http://schemas.openxmlformats.org/drawingml/2006/main"/>
        <a:ln xmlns:a="http://schemas.openxmlformats.org/drawingml/2006/main" w="9525" cap="flat" cmpd="sng" algn="ctr">
          <a:solidFill>
            <a:srgbClr val="4F81BD">
              <a:shade val="95000"/>
              <a:satMod val="105000"/>
            </a:srgbClr>
          </a:solidFill>
          <a:prstDash val="solid"/>
        </a:ln>
        <a:effectLst xmlns:a="http://schemas.openxmlformats.org/drawingml/2006/main"/>
      </cdr:spPr>
      <cdr:style>
        <a:lnRef xmlns:a="http://schemas.openxmlformats.org/drawingml/2006/main" idx="1">
          <a:schemeClr val="accent1"/>
        </a:lnRef>
        <a:fillRef xmlns:a="http://schemas.openxmlformats.org/drawingml/2006/main" idx="0">
          <a:schemeClr val="accent1"/>
        </a:fillRef>
        <a:effectRef xmlns:a="http://schemas.openxmlformats.org/drawingml/2006/main" idx="0">
          <a:schemeClr val="accent1"/>
        </a:effectRef>
        <a:fontRef xmlns:a="http://schemas.openxmlformats.org/drawingml/2006/main" idx="minor">
          <a:schemeClr val="tx1"/>
        </a:fontRef>
      </cdr:style>
      <cdr:txBody>
        <a:bodyPr xmlns:a="http://schemas.openxmlformats.org/drawingml/2006/main"/>
        <a:lstStyle xmlns:a="http://schemas.openxmlformats.org/drawingml/2006/main">
          <a:lvl1pPr marL="0" indent="0">
            <a:defRPr sz="1100">
              <a:solidFill>
                <a:sysClr val="windowText" lastClr="000000"/>
              </a:solidFill>
              <a:latin typeface="Calibri"/>
            </a:defRPr>
          </a:lvl1pPr>
          <a:lvl2pPr marL="457200" indent="0">
            <a:defRPr sz="1100">
              <a:solidFill>
                <a:sysClr val="windowText" lastClr="000000"/>
              </a:solidFill>
              <a:latin typeface="Calibri"/>
            </a:defRPr>
          </a:lvl2pPr>
          <a:lvl3pPr marL="914400" indent="0">
            <a:defRPr sz="1100">
              <a:solidFill>
                <a:sysClr val="windowText" lastClr="000000"/>
              </a:solidFill>
              <a:latin typeface="Calibri"/>
            </a:defRPr>
          </a:lvl3pPr>
          <a:lvl4pPr marL="1371600" indent="0">
            <a:defRPr sz="1100">
              <a:solidFill>
                <a:sysClr val="windowText" lastClr="000000"/>
              </a:solidFill>
              <a:latin typeface="Calibri"/>
            </a:defRPr>
          </a:lvl4pPr>
          <a:lvl5pPr marL="1828800" indent="0">
            <a:defRPr sz="1100">
              <a:solidFill>
                <a:sysClr val="windowText" lastClr="000000"/>
              </a:solidFill>
              <a:latin typeface="Calibri"/>
            </a:defRPr>
          </a:lvl5pPr>
          <a:lvl6pPr marL="2286000" indent="0">
            <a:defRPr sz="1100">
              <a:solidFill>
                <a:sysClr val="windowText" lastClr="000000"/>
              </a:solidFill>
              <a:latin typeface="Calibri"/>
            </a:defRPr>
          </a:lvl6pPr>
          <a:lvl7pPr marL="2743200" indent="0">
            <a:defRPr sz="1100">
              <a:solidFill>
                <a:sysClr val="windowText" lastClr="000000"/>
              </a:solidFill>
              <a:latin typeface="Calibri"/>
            </a:defRPr>
          </a:lvl7pPr>
          <a:lvl8pPr marL="3200400" indent="0">
            <a:defRPr sz="1100">
              <a:solidFill>
                <a:sysClr val="windowText" lastClr="000000"/>
              </a:solidFill>
              <a:latin typeface="Calibri"/>
            </a:defRPr>
          </a:lvl8pPr>
          <a:lvl9pPr marL="3657600" indent="0">
            <a:defRPr sz="1100">
              <a:solidFill>
                <a:sysClr val="windowText" lastClr="000000"/>
              </a:solidFill>
              <a:latin typeface="Calibri"/>
            </a:defRPr>
          </a:lvl9pPr>
        </a:lstStyle>
        <a:p xmlns:a="http://schemas.openxmlformats.org/drawingml/2006/main">
          <a:endParaRPr lang="en-US"/>
        </a:p>
      </cdr:txBody>
    </cdr:sp>
  </cdr:relSizeAnchor>
  <cdr:relSizeAnchor xmlns:cdr="http://schemas.openxmlformats.org/drawingml/2006/chartDrawing">
    <cdr:from>
      <cdr:x>0.19048</cdr:x>
      <cdr:y>0.74242</cdr:y>
    </cdr:from>
    <cdr:to>
      <cdr:x>0.28571</cdr:x>
      <cdr:y>0.81818</cdr:y>
    </cdr:to>
    <cdr:sp macro="" textlink="">
      <cdr:nvSpPr>
        <cdr:cNvPr id="13" name="TextBox 12"/>
        <cdr:cNvSpPr txBox="1"/>
      </cdr:nvSpPr>
      <cdr:spPr>
        <a:xfrm xmlns:a="http://schemas.openxmlformats.org/drawingml/2006/main">
          <a:off x="1524000" y="3733800"/>
          <a:ext cx="762000" cy="381000"/>
        </a:xfrm>
        <a:prstGeom xmlns:a="http://schemas.openxmlformats.org/drawingml/2006/main" prst="rect">
          <a:avLst/>
        </a:prstGeom>
        <a:solidFill xmlns:a="http://schemas.openxmlformats.org/drawingml/2006/main">
          <a:srgbClr val="FFC000"/>
        </a:solidFill>
      </cdr:spPr>
      <cdr:txBody>
        <a:bodyPr xmlns:a="http://schemas.openxmlformats.org/drawingml/2006/main" wrap="none" rtlCol="0"/>
        <a:lstStyle xmlns:a="http://schemas.openxmlformats.org/drawingml/2006/main"/>
        <a:p xmlns:a="http://schemas.openxmlformats.org/drawingml/2006/main">
          <a:r>
            <a:rPr lang="en-US" sz="1200" b="1" dirty="0" smtClean="0"/>
            <a:t>Area of </a:t>
          </a:r>
        </a:p>
        <a:p xmlns:a="http://schemas.openxmlformats.org/drawingml/2006/main">
          <a:r>
            <a:rPr lang="en-US" sz="1200" b="1" dirty="0" smtClean="0"/>
            <a:t>residence</a:t>
          </a:r>
          <a:endParaRPr lang="en-US" sz="1200" b="1" dirty="0"/>
        </a:p>
      </cdr:txBody>
    </cdr:sp>
  </cdr:relSizeAnchor>
  <cdr:relSizeAnchor xmlns:cdr="http://schemas.openxmlformats.org/drawingml/2006/chartDrawing">
    <cdr:from>
      <cdr:x>0.30476</cdr:x>
      <cdr:y>0.74242</cdr:y>
    </cdr:from>
    <cdr:to>
      <cdr:x>0.41905</cdr:x>
      <cdr:y>0.81818</cdr:y>
    </cdr:to>
    <cdr:sp macro="" textlink="">
      <cdr:nvSpPr>
        <cdr:cNvPr id="14" name="TextBox 1"/>
        <cdr:cNvSpPr txBox="1"/>
      </cdr:nvSpPr>
      <cdr:spPr>
        <a:xfrm xmlns:a="http://schemas.openxmlformats.org/drawingml/2006/main">
          <a:off x="2438400" y="3733800"/>
          <a:ext cx="914400" cy="381000"/>
        </a:xfrm>
        <a:prstGeom xmlns:a="http://schemas.openxmlformats.org/drawingml/2006/main" prst="rect">
          <a:avLst/>
        </a:prstGeom>
        <a:solidFill xmlns:a="http://schemas.openxmlformats.org/drawingml/2006/main">
          <a:srgbClr val="FFC000"/>
        </a:solidFill>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200" b="1" dirty="0" smtClean="0"/>
            <a:t>Sex</a:t>
          </a:r>
          <a:endParaRPr lang="en-US" sz="1200" b="1" dirty="0"/>
        </a:p>
      </cdr:txBody>
    </cdr:sp>
  </cdr:relSizeAnchor>
  <cdr:relSizeAnchor xmlns:cdr="http://schemas.openxmlformats.org/drawingml/2006/chartDrawing">
    <cdr:from>
      <cdr:x>0.47619</cdr:x>
      <cdr:y>0.74242</cdr:y>
    </cdr:from>
    <cdr:to>
      <cdr:x>0.60952</cdr:x>
      <cdr:y>0.81818</cdr:y>
    </cdr:to>
    <cdr:sp macro="" textlink="">
      <cdr:nvSpPr>
        <cdr:cNvPr id="15" name="TextBox 1"/>
        <cdr:cNvSpPr txBox="1"/>
      </cdr:nvSpPr>
      <cdr:spPr>
        <a:xfrm xmlns:a="http://schemas.openxmlformats.org/drawingml/2006/main">
          <a:off x="3810000" y="3733800"/>
          <a:ext cx="1066800" cy="381000"/>
        </a:xfrm>
        <a:prstGeom xmlns:a="http://schemas.openxmlformats.org/drawingml/2006/main" prst="rect">
          <a:avLst/>
        </a:prstGeom>
        <a:solidFill xmlns:a="http://schemas.openxmlformats.org/drawingml/2006/main">
          <a:srgbClr val="FFC000"/>
        </a:solidFill>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200" b="1" dirty="0" smtClean="0"/>
            <a:t>Education</a:t>
          </a:r>
          <a:endParaRPr lang="en-US" sz="1200" b="1" dirty="0"/>
        </a:p>
      </cdr:txBody>
    </cdr:sp>
  </cdr:relSizeAnchor>
  <cdr:relSizeAnchor xmlns:cdr="http://schemas.openxmlformats.org/drawingml/2006/chartDrawing">
    <cdr:from>
      <cdr:x>0.7619</cdr:x>
      <cdr:y>0.75758</cdr:y>
    </cdr:from>
    <cdr:to>
      <cdr:x>0.90476</cdr:x>
      <cdr:y>0.83333</cdr:y>
    </cdr:to>
    <cdr:sp macro="" textlink="">
      <cdr:nvSpPr>
        <cdr:cNvPr id="16" name="TextBox 1"/>
        <cdr:cNvSpPr txBox="1"/>
      </cdr:nvSpPr>
      <cdr:spPr>
        <a:xfrm xmlns:a="http://schemas.openxmlformats.org/drawingml/2006/main">
          <a:off x="6096000" y="3810000"/>
          <a:ext cx="1143000" cy="381000"/>
        </a:xfrm>
        <a:prstGeom xmlns:a="http://schemas.openxmlformats.org/drawingml/2006/main" prst="rect">
          <a:avLst/>
        </a:prstGeom>
        <a:solidFill xmlns:a="http://schemas.openxmlformats.org/drawingml/2006/main">
          <a:srgbClr val="FFC000"/>
        </a:solidFill>
      </cdr:spPr>
      <cdr:txBody>
        <a:bodyPr xmlns:a="http://schemas.openxmlformats.org/drawingml/2006/main" wrap="none" rtlCol="0"/>
        <a:lstStyle xmlns:a="http://schemas.openxmlformats.org/drawingml/2006/main">
          <a:lvl1pPr marL="0" indent="0">
            <a:defRPr sz="1100">
              <a:latin typeface="Calibri"/>
            </a:defRPr>
          </a:lvl1pPr>
          <a:lvl2pPr marL="457200" indent="0">
            <a:defRPr sz="1100">
              <a:latin typeface="Calibri"/>
            </a:defRPr>
          </a:lvl2pPr>
          <a:lvl3pPr marL="914400" indent="0">
            <a:defRPr sz="1100">
              <a:latin typeface="Calibri"/>
            </a:defRPr>
          </a:lvl3pPr>
          <a:lvl4pPr marL="1371600" indent="0">
            <a:defRPr sz="1100">
              <a:latin typeface="Calibri"/>
            </a:defRPr>
          </a:lvl4pPr>
          <a:lvl5pPr marL="1828800" indent="0">
            <a:defRPr sz="1100">
              <a:latin typeface="Calibri"/>
            </a:defRPr>
          </a:lvl5pPr>
          <a:lvl6pPr marL="2286000" indent="0">
            <a:defRPr sz="1100">
              <a:latin typeface="Calibri"/>
            </a:defRPr>
          </a:lvl6pPr>
          <a:lvl7pPr marL="2743200" indent="0">
            <a:defRPr sz="1100">
              <a:latin typeface="Calibri"/>
            </a:defRPr>
          </a:lvl7pPr>
          <a:lvl8pPr marL="3200400" indent="0">
            <a:defRPr sz="1100">
              <a:latin typeface="Calibri"/>
            </a:defRPr>
          </a:lvl8pPr>
          <a:lvl9pPr marL="3657600" indent="0">
            <a:defRPr sz="1100">
              <a:latin typeface="Calibri"/>
            </a:defRPr>
          </a:lvl9pPr>
        </a:lstStyle>
        <a:p xmlns:a="http://schemas.openxmlformats.org/drawingml/2006/main">
          <a:pPr algn="ctr"/>
          <a:r>
            <a:rPr lang="en-US" sz="1200" b="1" dirty="0" smtClean="0"/>
            <a:t>Wealth Quintile</a:t>
          </a:r>
          <a:endParaRPr lang="en-US" sz="1200" b="1" dirty="0"/>
        </a:p>
      </cdr:txBody>
    </cdr:sp>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D74BDC-E5E2-4F7B-8FEA-3861A3F8D5C1}" type="datetimeFigureOut">
              <a:rPr lang="en-US" smtClean="0"/>
              <a:pPr/>
              <a:t>6/12/2010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0034EE7-CE72-49E0-B416-D8BC4C1043CA}"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7"/>
          <p:cNvSpPr>
            <a:spLocks noGrp="1" noChangeArrowheads="1"/>
          </p:cNvSpPr>
          <p:nvPr>
            <p:ph type="sldNum" sz="quarter" idx="5"/>
          </p:nvPr>
        </p:nvSpPr>
        <p:spPr>
          <a:noFill/>
        </p:spPr>
        <p:txBody>
          <a:bodyPr/>
          <a:lstStyle/>
          <a:p>
            <a:fld id="{F854991F-EE0D-4DBE-9AA9-4AE373AF5012}" type="slidenum">
              <a:rPr lang="en-GB" smtClean="0">
                <a:latin typeface="Arial" pitchFamily="34" charset="0"/>
                <a:cs typeface="Arial" pitchFamily="34" charset="0"/>
              </a:rPr>
              <a:pPr/>
              <a:t>12</a:t>
            </a:fld>
            <a:endParaRPr lang="en-GB" smtClean="0">
              <a:latin typeface="Arial" pitchFamily="34" charset="0"/>
              <a:cs typeface="Arial" pitchFamily="34" charset="0"/>
            </a:endParaRPr>
          </a:p>
        </p:txBody>
      </p:sp>
      <p:sp>
        <p:nvSpPr>
          <p:cNvPr id="29699" name="Rectangle 2"/>
          <p:cNvSpPr>
            <a:spLocks noGrp="1" noRot="1" noChangeAspect="1" noChangeArrowheads="1" noTextEdit="1"/>
          </p:cNvSpPr>
          <p:nvPr>
            <p:ph type="sldImg"/>
          </p:nvPr>
        </p:nvSpPr>
        <p:spPr>
          <a:ln/>
        </p:spPr>
      </p:sp>
      <p:sp>
        <p:nvSpPr>
          <p:cNvPr id="29700"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p:spPr>
        <p:txBody>
          <a:bodyPr/>
          <a:lstStyle/>
          <a:p>
            <a:fld id="{485D032F-8C8C-41D7-B9EF-E8D621DC01AF}" type="slidenum">
              <a:rPr lang="en-GB" smtClean="0">
                <a:latin typeface="Arial" pitchFamily="34" charset="0"/>
                <a:cs typeface="Arial" pitchFamily="34" charset="0"/>
              </a:rPr>
              <a:pPr/>
              <a:t>13</a:t>
            </a:fld>
            <a:endParaRPr lang="en-GB" smtClean="0">
              <a:latin typeface="Arial" pitchFamily="34" charset="0"/>
              <a:cs typeface="Arial" pitchFamily="34" charset="0"/>
            </a:endParaRPr>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ln/>
        </p:spPr>
        <p:txBody>
          <a:bodyPr/>
          <a:lstStyle/>
          <a:p>
            <a:pPr eaLnBrk="1" hangingPunct="1"/>
            <a:endParaRPr lang="en-US" smtClean="0">
              <a:latin typeface="Arial" pitchFamily="34" charset="0"/>
              <a:cs typeface="Arial" pitchFamily="34"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p:spPr>
        <p:txBody>
          <a:bodyPr/>
          <a:lstStyle/>
          <a:p>
            <a:fld id="{74ED04CE-312A-4925-96E5-2F378F44D7E9}" type="slidenum">
              <a:rPr lang="en-GB" smtClean="0">
                <a:latin typeface="Arial" pitchFamily="34" charset="0"/>
                <a:cs typeface="Arial" pitchFamily="34" charset="0"/>
              </a:rPr>
              <a:pPr/>
              <a:t>14</a:t>
            </a:fld>
            <a:endParaRPr lang="en-GB" smtClean="0">
              <a:latin typeface="Arial" pitchFamily="34" charset="0"/>
              <a:cs typeface="Arial" pitchFamily="34" charset="0"/>
            </a:endParaRPr>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xfrm>
            <a:off x="914400" y="4343400"/>
            <a:ext cx="5029200" cy="4114800"/>
          </a:xfrm>
          <a:noFill/>
          <a:ln/>
        </p:spPr>
        <p:txBody>
          <a:bodyPr/>
          <a:lstStyle/>
          <a:p>
            <a:pPr marL="228600" indent="-228600" eaLnBrk="1" hangingPunct="1">
              <a:buFontTx/>
              <a:buAutoNum type="arabicPeriod"/>
            </a:pPr>
            <a:r>
              <a:rPr lang="en-US" smtClean="0">
                <a:latin typeface="Arial" pitchFamily="34" charset="0"/>
                <a:cs typeface="Arial" pitchFamily="34" charset="0"/>
              </a:rPr>
              <a:t>If look carefully, can see that rate for poorest quintile in India is three times that of top quintile. In Mali, the ratio is 2.</a:t>
            </a:r>
          </a:p>
          <a:p>
            <a:pPr marL="228600" indent="-228600" eaLnBrk="1" hangingPunct="1">
              <a:buFontTx/>
              <a:buAutoNum type="arabicPeriod"/>
            </a:pPr>
            <a:r>
              <a:rPr lang="en-US" smtClean="0">
                <a:latin typeface="Arial" pitchFamily="34" charset="0"/>
                <a:cs typeface="Arial" pitchFamily="34" charset="0"/>
              </a:rPr>
              <a:t>But cannot easily take account of the rates between the extremes.</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a:noFill/>
        </p:spPr>
        <p:txBody>
          <a:bodyPr/>
          <a:lstStyle/>
          <a:p>
            <a:fld id="{680E60FA-FA6F-4E94-9B2D-2D2F483280B5}" type="slidenum">
              <a:rPr lang="en-GB" smtClean="0">
                <a:latin typeface="Arial" pitchFamily="34" charset="0"/>
                <a:cs typeface="Arial" pitchFamily="34" charset="0"/>
              </a:rPr>
              <a:pPr/>
              <a:t>15</a:t>
            </a:fld>
            <a:endParaRPr lang="en-GB" smtClean="0">
              <a:latin typeface="Arial" pitchFamily="34" charset="0"/>
              <a:cs typeface="Arial" pitchFamily="34" charset="0"/>
            </a:endParaRPr>
          </a:p>
        </p:txBody>
      </p:sp>
      <p:sp>
        <p:nvSpPr>
          <p:cNvPr id="31747" name="Rectangle 2"/>
          <p:cNvSpPr>
            <a:spLocks noGrp="1" noRot="1" noChangeAspect="1" noChangeArrowheads="1" noTextEdit="1"/>
          </p:cNvSpPr>
          <p:nvPr>
            <p:ph type="sldImg"/>
          </p:nvPr>
        </p:nvSpPr>
        <p:spPr>
          <a:ln/>
        </p:spPr>
      </p:sp>
      <p:sp>
        <p:nvSpPr>
          <p:cNvPr id="31748" name="Rectangle 3"/>
          <p:cNvSpPr>
            <a:spLocks noGrp="1" noChangeArrowheads="1"/>
          </p:cNvSpPr>
          <p:nvPr>
            <p:ph type="body" idx="1"/>
          </p:nvPr>
        </p:nvSpPr>
        <p:spPr>
          <a:xfrm>
            <a:off x="914400" y="4343400"/>
            <a:ext cx="5029200" cy="4114800"/>
          </a:xfrm>
          <a:noFill/>
          <a:ln/>
        </p:spPr>
        <p:txBody>
          <a:bodyPr/>
          <a:lstStyle/>
          <a:p>
            <a:pPr marL="228600" indent="-228600" eaLnBrk="1" hangingPunct="1">
              <a:buFontTx/>
              <a:buAutoNum type="arabicPeriod"/>
            </a:pPr>
            <a:r>
              <a:rPr lang="en-US" smtClean="0">
                <a:latin typeface="Arial" pitchFamily="34" charset="0"/>
                <a:cs typeface="Arial" pitchFamily="34" charset="0"/>
              </a:rPr>
              <a:t>Births are ranked by household wealth on the horizontal, from poorest to richest left to right.</a:t>
            </a:r>
          </a:p>
          <a:p>
            <a:pPr marL="228600" indent="-228600" eaLnBrk="1" hangingPunct="1">
              <a:buFontTx/>
              <a:buAutoNum type="arabicPeriod"/>
            </a:pPr>
            <a:r>
              <a:rPr lang="en-US" smtClean="0">
                <a:latin typeface="Arial" pitchFamily="34" charset="0"/>
                <a:cs typeface="Arial" pitchFamily="34" charset="0"/>
              </a:rPr>
              <a:t>On the vertical axis is plotted the cumulative proportion of all under-five deaths.</a:t>
            </a:r>
          </a:p>
          <a:p>
            <a:pPr marL="228600" indent="-228600" eaLnBrk="1" hangingPunct="1">
              <a:buFontTx/>
              <a:buAutoNum type="arabicPeriod"/>
            </a:pPr>
            <a:r>
              <a:rPr lang="en-US" smtClean="0">
                <a:latin typeface="Arial" pitchFamily="34" charset="0"/>
                <a:cs typeface="Arial" pitchFamily="34" charset="0"/>
              </a:rPr>
              <a:t>If deaths were unrelated to wealth in both countries, the curves would lie on the diagonal. The further the curve lies above the diagonal, the greater the concentration of deaths among the poor.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18</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Health inequities</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Health determinants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Outcomes, </a:t>
            </a:r>
          </a:p>
          <a:p>
            <a:pPr marL="457200" marR="0" lvl="1" indent="0" algn="l" defTabSz="914400" rtl="0" eaLnBrk="1" fontAlgn="auto" latinLnBrk="0" hangingPunct="1">
              <a:lnSpc>
                <a:spcPct val="100000"/>
              </a:lnSpc>
              <a:spcBef>
                <a:spcPts val="0"/>
              </a:spcBef>
              <a:spcAft>
                <a:spcPts val="0"/>
              </a:spcAft>
              <a:buClrTx/>
              <a:buSzTx/>
              <a:buFont typeface="Arial" pitchFamily="34" charset="0"/>
              <a:buChar char="•"/>
              <a:tabLst/>
              <a:defRPr/>
            </a:pPr>
            <a:r>
              <a:rPr lang="en-US" sz="1200" kern="1200" dirty="0" smtClean="0">
                <a:solidFill>
                  <a:schemeClr val="tx1"/>
                </a:solidFill>
                <a:latin typeface="+mn-lt"/>
                <a:ea typeface="+mn-ea"/>
                <a:cs typeface="+mn-cs"/>
              </a:rPr>
              <a:t>In access to the resources needed to improve and maintain health</a:t>
            </a: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a failure to avoid or overcome such inequality that infringes human rights norms or is otherwise unfair.</a:t>
            </a:r>
          </a:p>
          <a:p>
            <a:endParaRPr lang="en-US" dirty="0"/>
          </a:p>
        </p:txBody>
      </p:sp>
      <p:sp>
        <p:nvSpPr>
          <p:cNvPr id="4" name="Slide Number Placeholder 3"/>
          <p:cNvSpPr>
            <a:spLocks noGrp="1"/>
          </p:cNvSpPr>
          <p:nvPr>
            <p:ph type="sldNum" sz="quarter" idx="10"/>
          </p:nvPr>
        </p:nvSpPr>
        <p:spPr/>
        <p:txBody>
          <a:bodyPr/>
          <a:lstStyle/>
          <a:p>
            <a:fld id="{90034EE7-CE72-49E0-B416-D8BC4C1043CA}"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dirty="0" smtClean="0"/>
          </a:p>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90034EE7-CE72-49E0-B416-D8BC4C1043CA}"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Pr>
        <a:gradFill rotWithShape="0">
          <a:gsLst>
            <a:gs pos="0">
              <a:schemeClr val="bg2"/>
            </a:gs>
            <a:gs pos="50000">
              <a:schemeClr val="bg1"/>
            </a:gs>
            <a:gs pos="100000">
              <a:schemeClr val="bg2"/>
            </a:gs>
          </a:gsLst>
          <a:lin ang="0" scaled="1"/>
        </a:gra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6146"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w="9525">
            <a:noFill/>
            <a:miter lim="800000"/>
            <a:headEnd/>
            <a:tailEnd/>
          </a:ln>
        </p:spPr>
        <p:txBody>
          <a:bodyPr wrap="none" anchor="ctr"/>
          <a:lstStyle/>
          <a:p>
            <a:endParaRPr lang="en-US"/>
          </a:p>
        </p:txBody>
      </p:sp>
      <p:sp>
        <p:nvSpPr>
          <p:cNvPr id="6147" name="Freeform 3"/>
          <p:cNvSpPr>
            <a:spLocks/>
          </p:cNvSpPr>
          <p:nvPr/>
        </p:nvSpPr>
        <p:spPr bwMode="invGray">
          <a:xfrm>
            <a:off x="0" y="0"/>
            <a:ext cx="9144000" cy="2133600"/>
          </a:xfrm>
          <a:custGeom>
            <a:avLst/>
            <a:gdLst/>
            <a:ahLst/>
            <a:cxnLst>
              <a:cxn ang="0">
                <a:pos x="0" y="0"/>
              </a:cxn>
              <a:cxn ang="0">
                <a:pos x="5760" y="0"/>
              </a:cxn>
              <a:cxn ang="0">
                <a:pos x="5760" y="720"/>
              </a:cxn>
              <a:cxn ang="0">
                <a:pos x="3600" y="624"/>
              </a:cxn>
              <a:cxn ang="0">
                <a:pos x="0" y="1000"/>
              </a:cxn>
              <a:cxn ang="0">
                <a:pos x="0" y="0"/>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endParaRPr lang="en-US"/>
          </a:p>
        </p:txBody>
      </p:sp>
      <p:sp>
        <p:nvSpPr>
          <p:cNvPr id="6148" name="Freeform 4"/>
          <p:cNvSpPr>
            <a:spLocks/>
          </p:cNvSpPr>
          <p:nvPr/>
        </p:nvSpPr>
        <p:spPr bwMode="invGray">
          <a:xfrm>
            <a:off x="0" y="1163638"/>
            <a:ext cx="9144000" cy="5694362"/>
          </a:xfrm>
          <a:custGeom>
            <a:avLst/>
            <a:gdLst/>
            <a:ahLst/>
            <a:cxnLst>
              <a:cxn ang="0">
                <a:pos x="0" y="582"/>
              </a:cxn>
              <a:cxn ang="0">
                <a:pos x="2640" y="267"/>
              </a:cxn>
              <a:cxn ang="0">
                <a:pos x="3373" y="160"/>
              </a:cxn>
              <a:cxn ang="0">
                <a:pos x="5760" y="358"/>
              </a:cxn>
              <a:cxn ang="0">
                <a:pos x="5760" y="3587"/>
              </a:cxn>
              <a:cxn ang="0">
                <a:pos x="0" y="3587"/>
              </a:cxn>
              <a:cxn ang="0">
                <a:pos x="0" y="582"/>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w="9525" cap="flat">
            <a:noFill/>
            <a:prstDash val="solid"/>
            <a:round/>
            <a:headEnd type="none" w="med" len="med"/>
            <a:tailEnd type="none" w="med" len="med"/>
          </a:ln>
          <a:effectLst/>
        </p:spPr>
        <p:txBody>
          <a:bodyPr wrap="none" anchor="ctr"/>
          <a:lstStyle/>
          <a:p>
            <a:endParaRPr lang="en-US"/>
          </a:p>
        </p:txBody>
      </p:sp>
      <p:sp>
        <p:nvSpPr>
          <p:cNvPr id="6149" name="Freeform 5"/>
          <p:cNvSpPr>
            <a:spLocks/>
          </p:cNvSpPr>
          <p:nvPr/>
        </p:nvSpPr>
        <p:spPr bwMode="invGray">
          <a:xfrm>
            <a:off x="0" y="292100"/>
            <a:ext cx="9144000" cy="854075"/>
          </a:xfrm>
          <a:custGeom>
            <a:avLst/>
            <a:gdLst/>
            <a:ahLst/>
            <a:cxnLst>
              <a:cxn ang="0">
                <a:pos x="0" y="163"/>
              </a:cxn>
              <a:cxn ang="0">
                <a:pos x="0" y="403"/>
              </a:cxn>
              <a:cxn ang="0">
                <a:pos x="1773" y="443"/>
              </a:cxn>
              <a:cxn ang="0">
                <a:pos x="4573" y="176"/>
              </a:cxn>
              <a:cxn ang="0">
                <a:pos x="5760" y="536"/>
              </a:cxn>
              <a:cxn ang="0">
                <a:pos x="5760" y="163"/>
              </a:cxn>
              <a:cxn ang="0">
                <a:pos x="4560" y="29"/>
              </a:cxn>
              <a:cxn ang="0">
                <a:pos x="1987" y="336"/>
              </a:cxn>
              <a:cxn ang="0">
                <a:pos x="0" y="163"/>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w="9525">
            <a:noFill/>
            <a:round/>
            <a:headEnd/>
            <a:tailEnd/>
          </a:ln>
        </p:spPr>
        <p:txBody>
          <a:bodyPr wrap="none" anchor="ctr"/>
          <a:lstStyle/>
          <a:p>
            <a:endParaRPr lang="en-US"/>
          </a:p>
        </p:txBody>
      </p:sp>
      <p:sp>
        <p:nvSpPr>
          <p:cNvPr id="6150" name="Freeform 6"/>
          <p:cNvSpPr>
            <a:spLocks/>
          </p:cNvSpPr>
          <p:nvPr/>
        </p:nvSpPr>
        <p:spPr bwMode="hidden">
          <a:xfrm>
            <a:off x="0" y="2405063"/>
            <a:ext cx="9144000" cy="1069975"/>
          </a:xfrm>
          <a:custGeom>
            <a:avLst/>
            <a:gdLst/>
            <a:ahLst/>
            <a:cxnLst>
              <a:cxn ang="0">
                <a:pos x="0" y="246"/>
              </a:cxn>
              <a:cxn ang="0">
                <a:pos x="0" y="406"/>
              </a:cxn>
              <a:cxn ang="0">
                <a:pos x="1280" y="645"/>
              </a:cxn>
              <a:cxn ang="0">
                <a:pos x="1627" y="580"/>
              </a:cxn>
              <a:cxn ang="0">
                <a:pos x="4493" y="113"/>
              </a:cxn>
              <a:cxn ang="0">
                <a:pos x="5760" y="606"/>
              </a:cxn>
              <a:cxn ang="0">
                <a:pos x="5760" y="233"/>
              </a:cxn>
              <a:cxn ang="0">
                <a:pos x="4040" y="33"/>
              </a:cxn>
              <a:cxn ang="0">
                <a:pos x="1093" y="433"/>
              </a:cxn>
              <a:cxn ang="0">
                <a:pos x="0" y="246"/>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w="9525" cap="flat">
            <a:noFill/>
            <a:prstDash val="solid"/>
            <a:round/>
            <a:headEnd type="none" w="med" len="med"/>
            <a:tailEnd type="none" w="med" len="med"/>
          </a:ln>
          <a:effectLst/>
        </p:spPr>
        <p:txBody>
          <a:bodyPr wrap="none" anchor="ctr"/>
          <a:lstStyle/>
          <a:p>
            <a:endParaRPr lang="en-US"/>
          </a:p>
        </p:txBody>
      </p:sp>
      <p:sp>
        <p:nvSpPr>
          <p:cNvPr id="6151" name="Freeform 7"/>
          <p:cNvSpPr>
            <a:spLocks/>
          </p:cNvSpPr>
          <p:nvPr/>
        </p:nvSpPr>
        <p:spPr bwMode="white">
          <a:xfrm>
            <a:off x="2476500" y="1522413"/>
            <a:ext cx="6667500" cy="5335587"/>
          </a:xfrm>
          <a:custGeom>
            <a:avLst/>
            <a:gdLst/>
            <a:ahLst/>
            <a:cxnLst>
              <a:cxn ang="0">
                <a:pos x="0" y="3361"/>
              </a:cxn>
              <a:cxn ang="0">
                <a:pos x="1054" y="295"/>
              </a:cxn>
              <a:cxn ang="0">
                <a:pos x="4200" y="1588"/>
              </a:cxn>
              <a:cxn ang="0">
                <a:pos x="4200" y="2028"/>
              </a:cxn>
              <a:cxn ang="0">
                <a:pos x="1200" y="442"/>
              </a:cxn>
              <a:cxn ang="0">
                <a:pos x="347" y="3361"/>
              </a:cxn>
              <a:cxn ang="0">
                <a:pos x="0" y="3361"/>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endParaRPr lang="en-US"/>
          </a:p>
        </p:txBody>
      </p:sp>
      <p:sp>
        <p:nvSpPr>
          <p:cNvPr id="6152" name="Freeform 8"/>
          <p:cNvSpPr>
            <a:spLocks/>
          </p:cNvSpPr>
          <p:nvPr/>
        </p:nvSpPr>
        <p:spPr bwMode="invGray">
          <a:xfrm>
            <a:off x="0" y="3443288"/>
            <a:ext cx="9144000" cy="3055937"/>
          </a:xfrm>
          <a:custGeom>
            <a:avLst/>
            <a:gdLst/>
            <a:ahLst/>
            <a:cxnLst>
              <a:cxn ang="0">
                <a:pos x="0" y="804"/>
              </a:cxn>
              <a:cxn ang="0">
                <a:pos x="0" y="991"/>
              </a:cxn>
              <a:cxn ang="0">
                <a:pos x="1547" y="1818"/>
              </a:cxn>
              <a:cxn ang="0">
                <a:pos x="3253" y="351"/>
              </a:cxn>
              <a:cxn ang="0">
                <a:pos x="5760" y="1537"/>
              </a:cxn>
              <a:cxn ang="0">
                <a:pos x="5760" y="1151"/>
              </a:cxn>
              <a:cxn ang="0">
                <a:pos x="3240" y="84"/>
              </a:cxn>
              <a:cxn ang="0">
                <a:pos x="1573" y="1671"/>
              </a:cxn>
              <a:cxn ang="0">
                <a:pos x="0" y="804"/>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w="9525" cap="flat">
            <a:noFill/>
            <a:prstDash val="solid"/>
            <a:round/>
            <a:headEnd type="none" w="med" len="med"/>
            <a:tailEnd type="none" w="med" len="med"/>
          </a:ln>
          <a:effectLst/>
        </p:spPr>
        <p:txBody>
          <a:bodyPr wrap="none" anchor="ctr"/>
          <a:lstStyle/>
          <a:p>
            <a:endParaRPr lang="en-US"/>
          </a:p>
        </p:txBody>
      </p:sp>
      <p:sp>
        <p:nvSpPr>
          <p:cNvPr id="6153" name="Freeform 9"/>
          <p:cNvSpPr>
            <a:spLocks/>
          </p:cNvSpPr>
          <p:nvPr/>
        </p:nvSpPr>
        <p:spPr bwMode="white">
          <a:xfrm>
            <a:off x="0" y="3552825"/>
            <a:ext cx="6237288" cy="3365500"/>
          </a:xfrm>
          <a:custGeom>
            <a:avLst/>
            <a:gdLst/>
            <a:ahLst/>
            <a:cxnLst>
              <a:cxn ang="0">
                <a:pos x="0" y="415"/>
              </a:cxn>
              <a:cxn ang="0">
                <a:pos x="0" y="508"/>
              </a:cxn>
              <a:cxn ang="0">
                <a:pos x="1933" y="229"/>
              </a:cxn>
              <a:cxn ang="0">
                <a:pos x="3920" y="1055"/>
              </a:cxn>
              <a:cxn ang="0">
                <a:pos x="3587" y="2082"/>
              </a:cxn>
              <a:cxn ang="0">
                <a:pos x="3947" y="829"/>
              </a:cxn>
              <a:cxn ang="0">
                <a:pos x="2253" y="69"/>
              </a:cxn>
              <a:cxn ang="0">
                <a:pos x="0" y="4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w="9525" cap="flat">
            <a:noFill/>
            <a:prstDash val="solid"/>
            <a:round/>
            <a:headEnd type="none" w="med" len="med"/>
            <a:tailEnd type="none" w="med" len="med"/>
          </a:ln>
          <a:effectLst/>
        </p:spPr>
        <p:txBody>
          <a:bodyPr wrap="none" anchor="ctr"/>
          <a:lstStyle/>
          <a:p>
            <a:endParaRPr lang="en-US"/>
          </a:p>
        </p:txBody>
      </p:sp>
      <p:sp>
        <p:nvSpPr>
          <p:cNvPr id="6154" name="Rectangle 10"/>
          <p:cNvSpPr>
            <a:spLocks noGrp="1" noChangeArrowheads="1"/>
          </p:cNvSpPr>
          <p:nvPr>
            <p:ph type="ctrTitle"/>
          </p:nvPr>
        </p:nvSpPr>
        <p:spPr>
          <a:xfrm>
            <a:off x="685800" y="2286000"/>
            <a:ext cx="7772400" cy="1143000"/>
          </a:xfrm>
        </p:spPr>
        <p:txBody>
          <a:bodyPr/>
          <a:lstStyle>
            <a:lvl1pPr>
              <a:defRPr/>
            </a:lvl1pPr>
          </a:lstStyle>
          <a:p>
            <a:r>
              <a:rPr lang="en-US" smtClean="0"/>
              <a:t>Click to edit Master title style</a:t>
            </a:r>
            <a:endParaRPr lang="en-US"/>
          </a:p>
        </p:txBody>
      </p:sp>
      <p:sp>
        <p:nvSpPr>
          <p:cNvPr id="6155" name="Rectangle 11"/>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US"/>
          </a:p>
        </p:txBody>
      </p:sp>
      <p:sp>
        <p:nvSpPr>
          <p:cNvPr id="6156" name="Rectangle 12"/>
          <p:cNvSpPr>
            <a:spLocks noGrp="1" noChangeArrowheads="1"/>
          </p:cNvSpPr>
          <p:nvPr>
            <p:ph type="dt" sz="half" idx="2"/>
          </p:nvPr>
        </p:nvSpPr>
        <p:spPr/>
        <p:txBody>
          <a:bodyPr/>
          <a:lstStyle>
            <a:lvl1pPr>
              <a:defRPr>
                <a:solidFill>
                  <a:srgbClr val="FFFFCC"/>
                </a:solidFill>
              </a:defRPr>
            </a:lvl1pPr>
          </a:lstStyle>
          <a:p>
            <a:fld id="{1D8BD707-D9CF-40AE-B4C6-C98DA3205C09}" type="datetimeFigureOut">
              <a:rPr lang="en-US" smtClean="0"/>
              <a:pPr/>
              <a:t>6/12/2010</a:t>
            </a:fld>
            <a:endParaRPr lang="en-US"/>
          </a:p>
        </p:txBody>
      </p:sp>
      <p:sp>
        <p:nvSpPr>
          <p:cNvPr id="6157" name="Rectangle 13"/>
          <p:cNvSpPr>
            <a:spLocks noGrp="1" noChangeArrowheads="1"/>
          </p:cNvSpPr>
          <p:nvPr>
            <p:ph type="ftr" sz="quarter" idx="3"/>
          </p:nvPr>
        </p:nvSpPr>
        <p:spPr/>
        <p:txBody>
          <a:bodyPr/>
          <a:lstStyle>
            <a:lvl1pPr>
              <a:defRPr>
                <a:solidFill>
                  <a:srgbClr val="FFFFCC"/>
                </a:solidFill>
              </a:defRPr>
            </a:lvl1pPr>
          </a:lstStyle>
          <a:p>
            <a:endParaRPr lang="en-US"/>
          </a:p>
        </p:txBody>
      </p:sp>
      <p:sp>
        <p:nvSpPr>
          <p:cNvPr id="6158" name="Rectangle 14"/>
          <p:cNvSpPr>
            <a:spLocks noGrp="1" noChangeArrowheads="1"/>
          </p:cNvSpPr>
          <p:nvPr>
            <p:ph type="sldNum" sz="quarter" idx="4"/>
          </p:nvPr>
        </p:nvSpPr>
        <p:spPr/>
        <p:txBody>
          <a:bodyPr/>
          <a:lstStyle>
            <a:lvl1pPr>
              <a:defRPr>
                <a:solidFill>
                  <a:srgbClr val="FFFFCC"/>
                </a:solidFill>
              </a:defRPr>
            </a:lvl1pPr>
          </a:lstStyle>
          <a:p>
            <a:fld id="{B6F15528-21DE-4FAA-801E-634DDDAF4B2B}" type="slidenum">
              <a:rPr lang="en-US" smtClean="0"/>
              <a:pPr/>
              <a:t>‹#›</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8" fill="hold" grpId="0" nodeType="afterEffect">
                                  <p:stCondLst>
                                    <p:cond delay="1000"/>
                                  </p:stCondLst>
                                  <p:childTnLst>
                                    <p:set>
                                      <p:cBhvr>
                                        <p:cTn id="6" dur="1" fill="hold">
                                          <p:stCondLst>
                                            <p:cond delay="0"/>
                                          </p:stCondLst>
                                        </p:cTn>
                                        <p:tgtEl>
                                          <p:spTgt spid="6146"/>
                                        </p:tgtEl>
                                        <p:attrNameLst>
                                          <p:attrName>style.visibility</p:attrName>
                                        </p:attrNameLst>
                                      </p:cBhvr>
                                      <p:to>
                                        <p:strVal val="visible"/>
                                      </p:to>
                                    </p:set>
                                    <p:anim calcmode="lin" valueType="num">
                                      <p:cBhvr additive="base">
                                        <p:cTn id="7" dur="5000" fill="hold"/>
                                        <p:tgtEl>
                                          <p:spTgt spid="6146"/>
                                        </p:tgtEl>
                                        <p:attrNameLst>
                                          <p:attrName>ppt_x</p:attrName>
                                        </p:attrNameLst>
                                      </p:cBhvr>
                                      <p:tavLst>
                                        <p:tav tm="0">
                                          <p:val>
                                            <p:strVal val="0-#ppt_w/2"/>
                                          </p:val>
                                        </p:tav>
                                        <p:tav tm="100000">
                                          <p:val>
                                            <p:strVal val="#ppt_x"/>
                                          </p:val>
                                        </p:tav>
                                      </p:tavLst>
                                    </p:anim>
                                    <p:anim calcmode="lin" valueType="num">
                                      <p:cBhvr additive="base">
                                        <p:cTn id="8" dur="5000" fill="hold"/>
                                        <p:tgtEl>
                                          <p:spTgt spid="614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animBg="1"/>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685800" y="1981200"/>
            <a:ext cx="7772400" cy="4114800"/>
          </a:xfrm>
        </p:spPr>
        <p:txBody>
          <a:bodyPr/>
          <a:lstStyle/>
          <a:p>
            <a:r>
              <a:rPr lang="en-US" smtClean="0"/>
              <a:t>Click icon to add chart</a:t>
            </a:r>
            <a:endParaRPr lang="en-US"/>
          </a:p>
        </p:txBody>
      </p:sp>
      <p:sp>
        <p:nvSpPr>
          <p:cNvPr id="4" name="Date Placeholder 3"/>
          <p:cNvSpPr>
            <a:spLocks noGrp="1"/>
          </p:cNvSpPr>
          <p:nvPr>
            <p:ph type="dt" sz="half" idx="10"/>
          </p:nvPr>
        </p:nvSpPr>
        <p:spPr>
          <a:xfrm>
            <a:off x="6858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124200" y="6248400"/>
            <a:ext cx="2895600" cy="457200"/>
          </a:xfrm>
        </p:spPr>
        <p:txBody>
          <a:bodyPr/>
          <a:lstStyle>
            <a:lvl1pPr>
              <a:defRPr/>
            </a:lvl1pPr>
          </a:lstStyle>
          <a:p>
            <a:pPr>
              <a:defRPr/>
            </a:pPr>
            <a:r>
              <a:rPr lang="en-GB" smtClean="0"/>
              <a:t>“Analyzing Health Equity Using Household Survey Data” Owen O’Donnell, Eddy van Doorslaer, Adam Wagstaff and Magnus Lindelow, The World Bank, Washington DC, 2008, www.worldbank.org/analyzinghealthequity</a:t>
            </a:r>
            <a:endParaRPr lang="en-GB"/>
          </a:p>
        </p:txBody>
      </p:sp>
      <p:sp>
        <p:nvSpPr>
          <p:cNvPr id="6" name="Slide Number Placeholder 5"/>
          <p:cNvSpPr>
            <a:spLocks noGrp="1"/>
          </p:cNvSpPr>
          <p:nvPr>
            <p:ph type="sldNum" sz="quarter" idx="12"/>
          </p:nvPr>
        </p:nvSpPr>
        <p:spPr>
          <a:xfrm>
            <a:off x="6553200" y="6248400"/>
            <a:ext cx="1905000" cy="457200"/>
          </a:xfrm>
        </p:spPr>
        <p:txBody>
          <a:bodyPr/>
          <a:lstStyle>
            <a:lvl1pPr>
              <a:defRPr/>
            </a:lvl1pPr>
          </a:lstStyle>
          <a:p>
            <a:fld id="{8A8C5ECF-C224-4FAD-9E28-E3DA5E01660E}"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6/12/2010</a:t>
            </a:fld>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invGray">
      <p:bgPr>
        <a:gradFill rotWithShape="0">
          <a:gsLst>
            <a:gs pos="0">
              <a:schemeClr val="bg2"/>
            </a:gs>
            <a:gs pos="50000">
              <a:schemeClr val="bg1"/>
            </a:gs>
            <a:gs pos="100000">
              <a:schemeClr val="bg2"/>
            </a:gs>
          </a:gsLst>
          <a:lin ang="0" scaled="1"/>
        </a:gra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invGray">
          <a:xfrm>
            <a:off x="8783638" y="444500"/>
            <a:ext cx="360362" cy="3152775"/>
          </a:xfrm>
          <a:prstGeom prst="rect">
            <a:avLst/>
          </a:prstGeom>
          <a:gradFill rotWithShape="0">
            <a:gsLst>
              <a:gs pos="0">
                <a:schemeClr val="bg2"/>
              </a:gs>
              <a:gs pos="50000">
                <a:schemeClr val="hlink"/>
              </a:gs>
              <a:gs pos="100000">
                <a:schemeClr val="bg2"/>
              </a:gs>
            </a:gsLst>
            <a:lin ang="0" scaled="1"/>
          </a:gradFill>
          <a:ln w="9525">
            <a:noFill/>
            <a:miter lim="800000"/>
            <a:headEnd/>
            <a:tailEnd/>
          </a:ln>
        </p:spPr>
        <p:txBody>
          <a:bodyPr wrap="none" anchor="ctr"/>
          <a:lstStyle/>
          <a:p>
            <a:endParaRPr lang="en-US"/>
          </a:p>
        </p:txBody>
      </p:sp>
      <p:sp>
        <p:nvSpPr>
          <p:cNvPr id="5123" name="Freeform 3"/>
          <p:cNvSpPr>
            <a:spLocks/>
          </p:cNvSpPr>
          <p:nvPr/>
        </p:nvSpPr>
        <p:spPr bwMode="invGray">
          <a:xfrm>
            <a:off x="0" y="0"/>
            <a:ext cx="9144000" cy="2133600"/>
          </a:xfrm>
          <a:custGeom>
            <a:avLst/>
            <a:gdLst/>
            <a:ahLst/>
            <a:cxnLst>
              <a:cxn ang="0">
                <a:pos x="0" y="0"/>
              </a:cxn>
              <a:cxn ang="0">
                <a:pos x="5760" y="0"/>
              </a:cxn>
              <a:cxn ang="0">
                <a:pos x="5760" y="720"/>
              </a:cxn>
              <a:cxn ang="0">
                <a:pos x="3600" y="624"/>
              </a:cxn>
              <a:cxn ang="0">
                <a:pos x="0" y="1000"/>
              </a:cxn>
              <a:cxn ang="0">
                <a:pos x="0" y="0"/>
              </a:cxn>
            </a:cxnLst>
            <a:rect l="0" t="0" r="r" b="b"/>
            <a:pathLst>
              <a:path w="5760" h="1104">
                <a:moveTo>
                  <a:pt x="0" y="0"/>
                </a:moveTo>
                <a:lnTo>
                  <a:pt x="5760" y="0"/>
                </a:lnTo>
                <a:lnTo>
                  <a:pt x="5760" y="720"/>
                </a:lnTo>
                <a:cubicBezTo>
                  <a:pt x="5400" y="824"/>
                  <a:pt x="4560" y="577"/>
                  <a:pt x="3600" y="624"/>
                </a:cubicBezTo>
                <a:cubicBezTo>
                  <a:pt x="2640" y="671"/>
                  <a:pt x="600" y="1104"/>
                  <a:pt x="0" y="1000"/>
                </a:cubicBezTo>
                <a:lnTo>
                  <a:pt x="0" y="0"/>
                </a:lnTo>
                <a:close/>
              </a:path>
            </a:pathLst>
          </a:custGeom>
          <a:gradFill rotWithShape="0">
            <a:gsLst>
              <a:gs pos="0">
                <a:schemeClr val="bg2"/>
              </a:gs>
              <a:gs pos="50000">
                <a:schemeClr val="bg1"/>
              </a:gs>
              <a:gs pos="100000">
                <a:schemeClr val="bg2"/>
              </a:gs>
            </a:gsLst>
            <a:lin ang="0" scaled="1"/>
          </a:gradFill>
          <a:ln w="9525">
            <a:noFill/>
            <a:round/>
            <a:headEnd/>
            <a:tailEnd/>
          </a:ln>
        </p:spPr>
        <p:txBody>
          <a:bodyPr wrap="none" anchor="ctr"/>
          <a:lstStyle/>
          <a:p>
            <a:endParaRPr lang="en-US"/>
          </a:p>
        </p:txBody>
      </p:sp>
      <p:sp>
        <p:nvSpPr>
          <p:cNvPr id="5124" name="Freeform 4"/>
          <p:cNvSpPr>
            <a:spLocks/>
          </p:cNvSpPr>
          <p:nvPr/>
        </p:nvSpPr>
        <p:spPr bwMode="invGray">
          <a:xfrm>
            <a:off x="0" y="1163638"/>
            <a:ext cx="9144000" cy="5694362"/>
          </a:xfrm>
          <a:custGeom>
            <a:avLst/>
            <a:gdLst/>
            <a:ahLst/>
            <a:cxnLst>
              <a:cxn ang="0">
                <a:pos x="0" y="582"/>
              </a:cxn>
              <a:cxn ang="0">
                <a:pos x="2640" y="267"/>
              </a:cxn>
              <a:cxn ang="0">
                <a:pos x="3373" y="160"/>
              </a:cxn>
              <a:cxn ang="0">
                <a:pos x="5760" y="358"/>
              </a:cxn>
              <a:cxn ang="0">
                <a:pos x="5760" y="3587"/>
              </a:cxn>
              <a:cxn ang="0">
                <a:pos x="0" y="3587"/>
              </a:cxn>
              <a:cxn ang="0">
                <a:pos x="0" y="582"/>
              </a:cxn>
            </a:cxnLst>
            <a:rect l="0" t="0" r="r" b="b"/>
            <a:pathLst>
              <a:path w="5760" h="3587">
                <a:moveTo>
                  <a:pt x="0" y="582"/>
                </a:moveTo>
                <a:cubicBezTo>
                  <a:pt x="1027" y="680"/>
                  <a:pt x="1960" y="387"/>
                  <a:pt x="2640" y="267"/>
                </a:cubicBezTo>
                <a:cubicBezTo>
                  <a:pt x="2640" y="267"/>
                  <a:pt x="3268" y="180"/>
                  <a:pt x="3373" y="160"/>
                </a:cubicBezTo>
                <a:cubicBezTo>
                  <a:pt x="4120" y="0"/>
                  <a:pt x="5280" y="358"/>
                  <a:pt x="5760" y="358"/>
                </a:cubicBezTo>
                <a:lnTo>
                  <a:pt x="5760" y="3587"/>
                </a:lnTo>
                <a:lnTo>
                  <a:pt x="0" y="3587"/>
                </a:lnTo>
                <a:cubicBezTo>
                  <a:pt x="0" y="3587"/>
                  <a:pt x="0" y="582"/>
                  <a:pt x="0" y="582"/>
                </a:cubicBezTo>
                <a:close/>
              </a:path>
            </a:pathLst>
          </a:custGeom>
          <a:gradFill rotWithShape="0">
            <a:gsLst>
              <a:gs pos="0">
                <a:schemeClr val="bg2"/>
              </a:gs>
              <a:gs pos="50000">
                <a:schemeClr val="bg1"/>
              </a:gs>
              <a:gs pos="100000">
                <a:schemeClr val="bg2"/>
              </a:gs>
            </a:gsLst>
            <a:lin ang="0" scaled="1"/>
          </a:gradFill>
          <a:ln w="9525" cap="flat">
            <a:noFill/>
            <a:prstDash val="solid"/>
            <a:round/>
            <a:headEnd type="none" w="med" len="med"/>
            <a:tailEnd type="none" w="med" len="med"/>
          </a:ln>
          <a:effectLst/>
        </p:spPr>
        <p:txBody>
          <a:bodyPr wrap="none" anchor="ctr"/>
          <a:lstStyle/>
          <a:p>
            <a:endParaRPr lang="en-US"/>
          </a:p>
        </p:txBody>
      </p:sp>
      <p:sp>
        <p:nvSpPr>
          <p:cNvPr id="5125" name="Freeform 5"/>
          <p:cNvSpPr>
            <a:spLocks/>
          </p:cNvSpPr>
          <p:nvPr/>
        </p:nvSpPr>
        <p:spPr bwMode="invGray">
          <a:xfrm>
            <a:off x="0" y="292100"/>
            <a:ext cx="9144000" cy="854075"/>
          </a:xfrm>
          <a:custGeom>
            <a:avLst/>
            <a:gdLst/>
            <a:ahLst/>
            <a:cxnLst>
              <a:cxn ang="0">
                <a:pos x="0" y="163"/>
              </a:cxn>
              <a:cxn ang="0">
                <a:pos x="0" y="403"/>
              </a:cxn>
              <a:cxn ang="0">
                <a:pos x="1773" y="443"/>
              </a:cxn>
              <a:cxn ang="0">
                <a:pos x="4573" y="176"/>
              </a:cxn>
              <a:cxn ang="0">
                <a:pos x="5760" y="536"/>
              </a:cxn>
              <a:cxn ang="0">
                <a:pos x="5760" y="163"/>
              </a:cxn>
              <a:cxn ang="0">
                <a:pos x="4560" y="29"/>
              </a:cxn>
              <a:cxn ang="0">
                <a:pos x="1987" y="336"/>
              </a:cxn>
              <a:cxn ang="0">
                <a:pos x="0" y="163"/>
              </a:cxn>
            </a:cxnLst>
            <a:rect l="0" t="0" r="r" b="b"/>
            <a:pathLst>
              <a:path w="5760" h="538">
                <a:moveTo>
                  <a:pt x="0" y="163"/>
                </a:moveTo>
                <a:lnTo>
                  <a:pt x="0" y="403"/>
                </a:lnTo>
                <a:cubicBezTo>
                  <a:pt x="295" y="450"/>
                  <a:pt x="1011" y="481"/>
                  <a:pt x="1773" y="443"/>
                </a:cubicBezTo>
                <a:cubicBezTo>
                  <a:pt x="2535" y="405"/>
                  <a:pt x="3909" y="161"/>
                  <a:pt x="4573" y="176"/>
                </a:cubicBezTo>
                <a:cubicBezTo>
                  <a:pt x="5237" y="191"/>
                  <a:pt x="5562" y="538"/>
                  <a:pt x="5760" y="536"/>
                </a:cubicBezTo>
                <a:lnTo>
                  <a:pt x="5760" y="163"/>
                </a:lnTo>
                <a:cubicBezTo>
                  <a:pt x="5560" y="79"/>
                  <a:pt x="5189" y="0"/>
                  <a:pt x="4560" y="29"/>
                </a:cubicBezTo>
                <a:cubicBezTo>
                  <a:pt x="3931" y="58"/>
                  <a:pt x="2747" y="314"/>
                  <a:pt x="1987" y="336"/>
                </a:cubicBezTo>
                <a:cubicBezTo>
                  <a:pt x="1227" y="358"/>
                  <a:pt x="414" y="199"/>
                  <a:pt x="0" y="163"/>
                </a:cubicBezTo>
                <a:close/>
              </a:path>
            </a:pathLst>
          </a:custGeom>
          <a:gradFill rotWithShape="0">
            <a:gsLst>
              <a:gs pos="0">
                <a:schemeClr val="bg1"/>
              </a:gs>
              <a:gs pos="50000">
                <a:schemeClr val="bg2"/>
              </a:gs>
              <a:gs pos="100000">
                <a:schemeClr val="bg1"/>
              </a:gs>
            </a:gsLst>
            <a:lin ang="0" scaled="1"/>
          </a:gradFill>
          <a:ln w="9525">
            <a:noFill/>
            <a:round/>
            <a:headEnd/>
            <a:tailEnd/>
          </a:ln>
        </p:spPr>
        <p:txBody>
          <a:bodyPr wrap="none" anchor="ctr"/>
          <a:lstStyle/>
          <a:p>
            <a:endParaRPr lang="en-US"/>
          </a:p>
        </p:txBody>
      </p:sp>
      <p:sp>
        <p:nvSpPr>
          <p:cNvPr id="5126" name="Freeform 6"/>
          <p:cNvSpPr>
            <a:spLocks/>
          </p:cNvSpPr>
          <p:nvPr/>
        </p:nvSpPr>
        <p:spPr bwMode="invGray">
          <a:xfrm>
            <a:off x="0" y="2405063"/>
            <a:ext cx="9144000" cy="1069975"/>
          </a:xfrm>
          <a:custGeom>
            <a:avLst/>
            <a:gdLst/>
            <a:ahLst/>
            <a:cxnLst>
              <a:cxn ang="0">
                <a:pos x="0" y="246"/>
              </a:cxn>
              <a:cxn ang="0">
                <a:pos x="0" y="406"/>
              </a:cxn>
              <a:cxn ang="0">
                <a:pos x="1280" y="645"/>
              </a:cxn>
              <a:cxn ang="0">
                <a:pos x="1627" y="580"/>
              </a:cxn>
              <a:cxn ang="0">
                <a:pos x="4493" y="113"/>
              </a:cxn>
              <a:cxn ang="0">
                <a:pos x="5760" y="606"/>
              </a:cxn>
              <a:cxn ang="0">
                <a:pos x="5760" y="233"/>
              </a:cxn>
              <a:cxn ang="0">
                <a:pos x="4040" y="33"/>
              </a:cxn>
              <a:cxn ang="0">
                <a:pos x="1093" y="433"/>
              </a:cxn>
              <a:cxn ang="0">
                <a:pos x="0" y="246"/>
              </a:cxn>
            </a:cxnLst>
            <a:rect l="0" t="0" r="r" b="b"/>
            <a:pathLst>
              <a:path w="5760" h="674">
                <a:moveTo>
                  <a:pt x="0" y="246"/>
                </a:moveTo>
                <a:lnTo>
                  <a:pt x="0" y="406"/>
                </a:lnTo>
                <a:cubicBezTo>
                  <a:pt x="213" y="463"/>
                  <a:pt x="1009" y="616"/>
                  <a:pt x="1280" y="645"/>
                </a:cubicBezTo>
                <a:cubicBezTo>
                  <a:pt x="1551" y="674"/>
                  <a:pt x="1092" y="669"/>
                  <a:pt x="1627" y="580"/>
                </a:cubicBezTo>
                <a:cubicBezTo>
                  <a:pt x="2162" y="491"/>
                  <a:pt x="3804" y="109"/>
                  <a:pt x="4493" y="113"/>
                </a:cubicBezTo>
                <a:cubicBezTo>
                  <a:pt x="5182" y="117"/>
                  <a:pt x="5549" y="586"/>
                  <a:pt x="5760" y="606"/>
                </a:cubicBezTo>
                <a:lnTo>
                  <a:pt x="5760" y="233"/>
                </a:lnTo>
                <a:cubicBezTo>
                  <a:pt x="5471" y="158"/>
                  <a:pt x="4818" y="0"/>
                  <a:pt x="4040" y="33"/>
                </a:cubicBezTo>
                <a:cubicBezTo>
                  <a:pt x="3262" y="66"/>
                  <a:pt x="1766" y="398"/>
                  <a:pt x="1093" y="433"/>
                </a:cubicBezTo>
                <a:cubicBezTo>
                  <a:pt x="420" y="468"/>
                  <a:pt x="228" y="285"/>
                  <a:pt x="0" y="246"/>
                </a:cubicBezTo>
                <a:close/>
              </a:path>
            </a:pathLst>
          </a:custGeom>
          <a:gradFill rotWithShape="0">
            <a:gsLst>
              <a:gs pos="0">
                <a:schemeClr val="bg1"/>
              </a:gs>
              <a:gs pos="50000">
                <a:schemeClr val="accent2"/>
              </a:gs>
              <a:gs pos="100000">
                <a:schemeClr val="bg1"/>
              </a:gs>
            </a:gsLst>
            <a:lin ang="0" scaled="1"/>
          </a:gradFill>
          <a:ln w="9525" cap="flat">
            <a:noFill/>
            <a:prstDash val="solid"/>
            <a:round/>
            <a:headEnd type="none" w="med" len="med"/>
            <a:tailEnd type="none" w="med" len="med"/>
          </a:ln>
          <a:effectLst/>
        </p:spPr>
        <p:txBody>
          <a:bodyPr wrap="none" anchor="ctr"/>
          <a:lstStyle/>
          <a:p>
            <a:endParaRPr lang="en-US"/>
          </a:p>
        </p:txBody>
      </p:sp>
      <p:sp>
        <p:nvSpPr>
          <p:cNvPr id="5127" name="Freeform 7"/>
          <p:cNvSpPr>
            <a:spLocks/>
          </p:cNvSpPr>
          <p:nvPr/>
        </p:nvSpPr>
        <p:spPr bwMode="white">
          <a:xfrm>
            <a:off x="2476500" y="1522413"/>
            <a:ext cx="6667500" cy="5335587"/>
          </a:xfrm>
          <a:custGeom>
            <a:avLst/>
            <a:gdLst/>
            <a:ahLst/>
            <a:cxnLst>
              <a:cxn ang="0">
                <a:pos x="0" y="3361"/>
              </a:cxn>
              <a:cxn ang="0">
                <a:pos x="1054" y="295"/>
              </a:cxn>
              <a:cxn ang="0">
                <a:pos x="4200" y="1588"/>
              </a:cxn>
              <a:cxn ang="0">
                <a:pos x="4200" y="2028"/>
              </a:cxn>
              <a:cxn ang="0">
                <a:pos x="1200" y="442"/>
              </a:cxn>
              <a:cxn ang="0">
                <a:pos x="347" y="3361"/>
              </a:cxn>
              <a:cxn ang="0">
                <a:pos x="0" y="3361"/>
              </a:cxn>
            </a:cxnLst>
            <a:rect l="0" t="0" r="r" b="b"/>
            <a:pathLst>
              <a:path w="4200" h="3361">
                <a:moveTo>
                  <a:pt x="0" y="3361"/>
                </a:moveTo>
                <a:cubicBezTo>
                  <a:pt x="118" y="2850"/>
                  <a:pt x="354" y="590"/>
                  <a:pt x="1054" y="295"/>
                </a:cubicBezTo>
                <a:cubicBezTo>
                  <a:pt x="1754" y="0"/>
                  <a:pt x="3676" y="1299"/>
                  <a:pt x="4200" y="1588"/>
                </a:cubicBezTo>
                <a:lnTo>
                  <a:pt x="4200" y="2028"/>
                </a:lnTo>
                <a:cubicBezTo>
                  <a:pt x="3700" y="1837"/>
                  <a:pt x="1842" y="220"/>
                  <a:pt x="1200" y="442"/>
                </a:cubicBezTo>
                <a:cubicBezTo>
                  <a:pt x="558" y="664"/>
                  <a:pt x="547" y="2875"/>
                  <a:pt x="347" y="3361"/>
                </a:cubicBezTo>
                <a:lnTo>
                  <a:pt x="0" y="3361"/>
                </a:lnTo>
                <a:close/>
              </a:path>
            </a:pathLst>
          </a:custGeom>
          <a:gradFill rotWithShape="0">
            <a:gsLst>
              <a:gs pos="0">
                <a:schemeClr val="accent2"/>
              </a:gs>
              <a:gs pos="50000">
                <a:schemeClr val="bg1"/>
              </a:gs>
              <a:gs pos="100000">
                <a:schemeClr val="accent2"/>
              </a:gs>
            </a:gsLst>
            <a:lin ang="5400000" scaled="1"/>
          </a:gradFill>
          <a:ln w="9525">
            <a:noFill/>
            <a:round/>
            <a:headEnd/>
            <a:tailEnd/>
          </a:ln>
        </p:spPr>
        <p:txBody>
          <a:bodyPr wrap="none" anchor="ctr"/>
          <a:lstStyle/>
          <a:p>
            <a:endParaRPr lang="en-US"/>
          </a:p>
        </p:txBody>
      </p:sp>
      <p:sp>
        <p:nvSpPr>
          <p:cNvPr id="5128" name="Freeform 8"/>
          <p:cNvSpPr>
            <a:spLocks/>
          </p:cNvSpPr>
          <p:nvPr/>
        </p:nvSpPr>
        <p:spPr bwMode="white">
          <a:xfrm>
            <a:off x="0" y="3443288"/>
            <a:ext cx="9144000" cy="3055937"/>
          </a:xfrm>
          <a:custGeom>
            <a:avLst/>
            <a:gdLst/>
            <a:ahLst/>
            <a:cxnLst>
              <a:cxn ang="0">
                <a:pos x="0" y="804"/>
              </a:cxn>
              <a:cxn ang="0">
                <a:pos x="0" y="991"/>
              </a:cxn>
              <a:cxn ang="0">
                <a:pos x="1547" y="1818"/>
              </a:cxn>
              <a:cxn ang="0">
                <a:pos x="3253" y="351"/>
              </a:cxn>
              <a:cxn ang="0">
                <a:pos x="5760" y="1537"/>
              </a:cxn>
              <a:cxn ang="0">
                <a:pos x="5760" y="1151"/>
              </a:cxn>
              <a:cxn ang="0">
                <a:pos x="3240" y="84"/>
              </a:cxn>
              <a:cxn ang="0">
                <a:pos x="1573" y="1671"/>
              </a:cxn>
              <a:cxn ang="0">
                <a:pos x="0" y="804"/>
              </a:cxn>
            </a:cxnLst>
            <a:rect l="0" t="0" r="r" b="b"/>
            <a:pathLst>
              <a:path w="5760" h="1925">
                <a:moveTo>
                  <a:pt x="0" y="804"/>
                </a:moveTo>
                <a:lnTo>
                  <a:pt x="0" y="991"/>
                </a:lnTo>
                <a:cubicBezTo>
                  <a:pt x="258" y="1160"/>
                  <a:pt x="1005" y="1925"/>
                  <a:pt x="1547" y="1818"/>
                </a:cubicBezTo>
                <a:cubicBezTo>
                  <a:pt x="2089" y="1711"/>
                  <a:pt x="2551" y="398"/>
                  <a:pt x="3253" y="351"/>
                </a:cubicBezTo>
                <a:cubicBezTo>
                  <a:pt x="3955" y="304"/>
                  <a:pt x="5342" y="1404"/>
                  <a:pt x="5760" y="1537"/>
                </a:cubicBezTo>
                <a:lnTo>
                  <a:pt x="5760" y="1151"/>
                </a:lnTo>
                <a:cubicBezTo>
                  <a:pt x="5405" y="1124"/>
                  <a:pt x="3982" y="0"/>
                  <a:pt x="3240" y="84"/>
                </a:cubicBezTo>
                <a:cubicBezTo>
                  <a:pt x="2542" y="171"/>
                  <a:pt x="2113" y="1551"/>
                  <a:pt x="1573" y="1671"/>
                </a:cubicBezTo>
                <a:cubicBezTo>
                  <a:pt x="1033" y="1791"/>
                  <a:pt x="262" y="826"/>
                  <a:pt x="0" y="804"/>
                </a:cubicBezTo>
                <a:close/>
              </a:path>
            </a:pathLst>
          </a:custGeom>
          <a:gradFill rotWithShape="0">
            <a:gsLst>
              <a:gs pos="0">
                <a:schemeClr val="bg1"/>
              </a:gs>
              <a:gs pos="50000">
                <a:schemeClr val="accent2"/>
              </a:gs>
              <a:gs pos="100000">
                <a:schemeClr val="bg1"/>
              </a:gs>
            </a:gsLst>
            <a:lin ang="0" scaled="1"/>
          </a:gradFill>
          <a:ln w="9525" cap="flat">
            <a:noFill/>
            <a:prstDash val="solid"/>
            <a:round/>
            <a:headEnd type="none" w="med" len="med"/>
            <a:tailEnd type="none" w="med" len="med"/>
          </a:ln>
          <a:effectLst/>
        </p:spPr>
        <p:txBody>
          <a:bodyPr wrap="none" anchor="ctr"/>
          <a:lstStyle/>
          <a:p>
            <a:endParaRPr lang="en-US"/>
          </a:p>
        </p:txBody>
      </p:sp>
      <p:sp>
        <p:nvSpPr>
          <p:cNvPr id="5129" name="Freeform 9"/>
          <p:cNvSpPr>
            <a:spLocks/>
          </p:cNvSpPr>
          <p:nvPr/>
        </p:nvSpPr>
        <p:spPr bwMode="white">
          <a:xfrm>
            <a:off x="0" y="3552825"/>
            <a:ext cx="6237288" cy="3365500"/>
          </a:xfrm>
          <a:custGeom>
            <a:avLst/>
            <a:gdLst/>
            <a:ahLst/>
            <a:cxnLst>
              <a:cxn ang="0">
                <a:pos x="0" y="415"/>
              </a:cxn>
              <a:cxn ang="0">
                <a:pos x="0" y="508"/>
              </a:cxn>
              <a:cxn ang="0">
                <a:pos x="1933" y="229"/>
              </a:cxn>
              <a:cxn ang="0">
                <a:pos x="3920" y="1055"/>
              </a:cxn>
              <a:cxn ang="0">
                <a:pos x="3587" y="2082"/>
              </a:cxn>
              <a:cxn ang="0">
                <a:pos x="3947" y="829"/>
              </a:cxn>
              <a:cxn ang="0">
                <a:pos x="2253" y="69"/>
              </a:cxn>
              <a:cxn ang="0">
                <a:pos x="0" y="415"/>
              </a:cxn>
            </a:cxnLst>
            <a:rect l="0" t="0" r="r" b="b"/>
            <a:pathLst>
              <a:path w="4196" h="2120">
                <a:moveTo>
                  <a:pt x="0" y="415"/>
                </a:moveTo>
                <a:lnTo>
                  <a:pt x="0" y="508"/>
                </a:lnTo>
                <a:cubicBezTo>
                  <a:pt x="160" y="577"/>
                  <a:pt x="1280" y="138"/>
                  <a:pt x="1933" y="229"/>
                </a:cubicBezTo>
                <a:cubicBezTo>
                  <a:pt x="2586" y="320"/>
                  <a:pt x="3644" y="746"/>
                  <a:pt x="3920" y="1055"/>
                </a:cubicBezTo>
                <a:cubicBezTo>
                  <a:pt x="4196" y="1364"/>
                  <a:pt x="3583" y="2120"/>
                  <a:pt x="3587" y="2082"/>
                </a:cubicBezTo>
                <a:lnTo>
                  <a:pt x="3947" y="829"/>
                </a:lnTo>
                <a:cubicBezTo>
                  <a:pt x="3725" y="494"/>
                  <a:pt x="2911" y="138"/>
                  <a:pt x="2253" y="69"/>
                </a:cubicBezTo>
                <a:cubicBezTo>
                  <a:pt x="1595" y="0"/>
                  <a:pt x="469" y="343"/>
                  <a:pt x="0" y="415"/>
                </a:cubicBezTo>
                <a:close/>
              </a:path>
            </a:pathLst>
          </a:custGeom>
          <a:gradFill rotWithShape="0">
            <a:gsLst>
              <a:gs pos="0">
                <a:schemeClr val="accent2"/>
              </a:gs>
              <a:gs pos="50000">
                <a:schemeClr val="bg1"/>
              </a:gs>
              <a:gs pos="100000">
                <a:schemeClr val="accent2"/>
              </a:gs>
            </a:gsLst>
            <a:lin ang="5400000" scaled="1"/>
          </a:gradFill>
          <a:ln w="9525" cap="flat">
            <a:noFill/>
            <a:prstDash val="solid"/>
            <a:round/>
            <a:headEnd type="none" w="med" len="med"/>
            <a:tailEnd type="none" w="med" len="med"/>
          </a:ln>
          <a:effectLst/>
        </p:spPr>
        <p:txBody>
          <a:bodyPr wrap="none" anchor="ctr"/>
          <a:lstStyle/>
          <a:p>
            <a:endParaRPr lang="en-US"/>
          </a:p>
        </p:txBody>
      </p:sp>
      <p:sp>
        <p:nvSpPr>
          <p:cNvPr id="5130" name="Rectangle 10"/>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smtClean="0"/>
          </a:p>
        </p:txBody>
      </p:sp>
      <p:sp>
        <p:nvSpPr>
          <p:cNvPr id="5131" name="Rectangle 11"/>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		</a:t>
            </a:r>
          </a:p>
          <a:p>
            <a:pPr lvl="3"/>
            <a:r>
              <a:rPr lang="en-US" smtClean="0"/>
              <a:t>Fourth level</a:t>
            </a:r>
          </a:p>
          <a:p>
            <a:pPr lvl="4"/>
            <a:r>
              <a:rPr lang="en-US" smtClean="0"/>
              <a:t>Fifth level</a:t>
            </a:r>
          </a:p>
        </p:txBody>
      </p:sp>
      <p:sp>
        <p:nvSpPr>
          <p:cNvPr id="5132" name="Rectangle 12"/>
          <p:cNvSpPr>
            <a:spLocks noGrp="1" noChangeArrowheads="1"/>
          </p:cNvSpPr>
          <p:nvPr>
            <p:ph type="dt" sz="half" idx="2"/>
          </p:nvPr>
        </p:nvSpPr>
        <p:spPr bwMode="auto">
          <a:xfrm>
            <a:off x="6858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spcBef>
                <a:spcPct val="50000"/>
              </a:spcBef>
              <a:defRPr sz="1400"/>
            </a:lvl1pPr>
          </a:lstStyle>
          <a:p>
            <a:fld id="{1D8BD707-D9CF-40AE-B4C6-C98DA3205C09}" type="datetimeFigureOut">
              <a:rPr lang="en-US" smtClean="0"/>
              <a:pPr/>
              <a:t>6/12/2010</a:t>
            </a:fld>
            <a:endParaRPr lang="en-US"/>
          </a:p>
        </p:txBody>
      </p:sp>
      <p:sp>
        <p:nvSpPr>
          <p:cNvPr id="5133" name="Rectangle 13"/>
          <p:cNvSpPr>
            <a:spLocks noGrp="1" noChangeArrowheads="1"/>
          </p:cNvSpPr>
          <p:nvPr>
            <p:ph type="ftr" sz="quarter" idx="3"/>
          </p:nvPr>
        </p:nvSpPr>
        <p:spPr bwMode="auto">
          <a:xfrm>
            <a:off x="3124200" y="62484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a:spcBef>
                <a:spcPct val="50000"/>
              </a:spcBef>
              <a:defRPr sz="1400"/>
            </a:lvl1pPr>
          </a:lstStyle>
          <a:p>
            <a:endParaRPr lang="en-US"/>
          </a:p>
        </p:txBody>
      </p:sp>
      <p:sp>
        <p:nvSpPr>
          <p:cNvPr id="5134" name="Rectangle 14"/>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spcBef>
                <a:spcPct val="50000"/>
              </a:spcBef>
              <a:defRPr sz="1400"/>
            </a:lvl1pPr>
          </a:lstStyle>
          <a:p>
            <a:fld id="{B6F15528-21DE-4FAA-801E-634DDDAF4B2B}"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753" r:id="rId1"/>
    <p:sldLayoutId id="2147483754" r:id="rId2"/>
    <p:sldLayoutId id="2147483755" r:id="rId3"/>
    <p:sldLayoutId id="2147483756" r:id="rId4"/>
    <p:sldLayoutId id="2147483757" r:id="rId5"/>
    <p:sldLayoutId id="2147483758" r:id="rId6"/>
    <p:sldLayoutId id="2147483759" r:id="rId7"/>
    <p:sldLayoutId id="2147483760" r:id="rId8"/>
    <p:sldLayoutId id="2147483761" r:id="rId9"/>
    <p:sldLayoutId id="2147483762" r:id="rId10"/>
    <p:sldLayoutId id="2147483763" r:id="rId11"/>
    <p:sldLayoutId id="2147483764" r:id="rId12"/>
  </p:sldLayoutIdLs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8" fill="hold" grpId="0" nodeType="afterEffect">
                                  <p:stCondLst>
                                    <p:cond delay="1000"/>
                                  </p:stCondLst>
                                  <p:childTnLst>
                                    <p:set>
                                      <p:cBhvr>
                                        <p:cTn id="6" dur="1" fill="hold">
                                          <p:stCondLst>
                                            <p:cond delay="0"/>
                                          </p:stCondLst>
                                        </p:cTn>
                                        <p:tgtEl>
                                          <p:spTgt spid="5122"/>
                                        </p:tgtEl>
                                        <p:attrNameLst>
                                          <p:attrName>style.visibility</p:attrName>
                                        </p:attrNameLst>
                                      </p:cBhvr>
                                      <p:to>
                                        <p:strVal val="visible"/>
                                      </p:to>
                                    </p:set>
                                    <p:anim calcmode="lin" valueType="num">
                                      <p:cBhvr additive="base">
                                        <p:cTn id="7" dur="5000" fill="hold"/>
                                        <p:tgtEl>
                                          <p:spTgt spid="5122"/>
                                        </p:tgtEl>
                                        <p:attrNameLst>
                                          <p:attrName>ppt_x</p:attrName>
                                        </p:attrNameLst>
                                      </p:cBhvr>
                                      <p:tavLst>
                                        <p:tav tm="0">
                                          <p:val>
                                            <p:strVal val="0-#ppt_w/2"/>
                                          </p:val>
                                        </p:tav>
                                        <p:tav tm="100000">
                                          <p:val>
                                            <p:strVal val="#ppt_x"/>
                                          </p:val>
                                        </p:tav>
                                      </p:tavLst>
                                    </p:anim>
                                    <p:anim calcmode="lin" valueType="num">
                                      <p:cBhvr additive="base">
                                        <p:cTn id="8" dur="5000" fill="hold"/>
                                        <p:tgtEl>
                                          <p:spTgt spid="51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2" grpId="0" animBg="1"/>
    </p:bldLst>
  </p:timing>
  <p:txStyles>
    <p:titleStyle>
      <a:lvl1pPr algn="ctr" rtl="0" eaLnBrk="1" fontAlgn="base" hangingPunct="1">
        <a:spcBef>
          <a:spcPct val="0"/>
        </a:spcBef>
        <a:spcAft>
          <a:spcPct val="0"/>
        </a:spcAft>
        <a:defRPr kumimoji="1" sz="4400">
          <a:solidFill>
            <a:schemeClr val="tx2"/>
          </a:solidFill>
          <a:latin typeface="+mj-lt"/>
          <a:ea typeface="+mj-ea"/>
          <a:cs typeface="+mj-cs"/>
        </a:defRPr>
      </a:lvl1pPr>
      <a:lvl2pPr algn="ctr" rtl="0" eaLnBrk="1" fontAlgn="base" hangingPunct="1">
        <a:spcBef>
          <a:spcPct val="0"/>
        </a:spcBef>
        <a:spcAft>
          <a:spcPct val="0"/>
        </a:spcAft>
        <a:defRPr kumimoji="1" sz="4400">
          <a:solidFill>
            <a:schemeClr val="tx2"/>
          </a:solidFill>
          <a:latin typeface="Times New Roman" pitchFamily="18" charset="0"/>
        </a:defRPr>
      </a:lvl2pPr>
      <a:lvl3pPr algn="ctr" rtl="0" eaLnBrk="1" fontAlgn="base" hangingPunct="1">
        <a:spcBef>
          <a:spcPct val="0"/>
        </a:spcBef>
        <a:spcAft>
          <a:spcPct val="0"/>
        </a:spcAft>
        <a:defRPr kumimoji="1" sz="4400">
          <a:solidFill>
            <a:schemeClr val="tx2"/>
          </a:solidFill>
          <a:latin typeface="Times New Roman" pitchFamily="18" charset="0"/>
        </a:defRPr>
      </a:lvl3pPr>
      <a:lvl4pPr algn="ctr" rtl="0" eaLnBrk="1" fontAlgn="base" hangingPunct="1">
        <a:spcBef>
          <a:spcPct val="0"/>
        </a:spcBef>
        <a:spcAft>
          <a:spcPct val="0"/>
        </a:spcAft>
        <a:defRPr kumimoji="1" sz="4400">
          <a:solidFill>
            <a:schemeClr val="tx2"/>
          </a:solidFill>
          <a:latin typeface="Times New Roman" pitchFamily="18" charset="0"/>
        </a:defRPr>
      </a:lvl4pPr>
      <a:lvl5pPr algn="ctr" rtl="0" eaLnBrk="1" fontAlgn="base" hangingPunct="1">
        <a:spcBef>
          <a:spcPct val="0"/>
        </a:spcBef>
        <a:spcAft>
          <a:spcPct val="0"/>
        </a:spcAft>
        <a:defRPr kumimoji="1" sz="4400">
          <a:solidFill>
            <a:schemeClr val="tx2"/>
          </a:solidFill>
          <a:latin typeface="Times New Roman" pitchFamily="18" charset="0"/>
        </a:defRPr>
      </a:lvl5pPr>
      <a:lvl6pPr marL="457200" algn="ctr" rtl="0" eaLnBrk="1" fontAlgn="base" hangingPunct="1">
        <a:spcBef>
          <a:spcPct val="0"/>
        </a:spcBef>
        <a:spcAft>
          <a:spcPct val="0"/>
        </a:spcAft>
        <a:defRPr kumimoji="1" sz="4400">
          <a:solidFill>
            <a:schemeClr val="tx2"/>
          </a:solidFill>
          <a:latin typeface="Times New Roman" pitchFamily="18" charset="0"/>
        </a:defRPr>
      </a:lvl6pPr>
      <a:lvl7pPr marL="914400" algn="ctr" rtl="0" eaLnBrk="1" fontAlgn="base" hangingPunct="1">
        <a:spcBef>
          <a:spcPct val="0"/>
        </a:spcBef>
        <a:spcAft>
          <a:spcPct val="0"/>
        </a:spcAft>
        <a:defRPr kumimoji="1" sz="4400">
          <a:solidFill>
            <a:schemeClr val="tx2"/>
          </a:solidFill>
          <a:latin typeface="Times New Roman" pitchFamily="18" charset="0"/>
        </a:defRPr>
      </a:lvl7pPr>
      <a:lvl8pPr marL="1371600" algn="ctr" rtl="0" eaLnBrk="1" fontAlgn="base" hangingPunct="1">
        <a:spcBef>
          <a:spcPct val="0"/>
        </a:spcBef>
        <a:spcAft>
          <a:spcPct val="0"/>
        </a:spcAft>
        <a:defRPr kumimoji="1" sz="4400">
          <a:solidFill>
            <a:schemeClr val="tx2"/>
          </a:solidFill>
          <a:latin typeface="Times New Roman" pitchFamily="18" charset="0"/>
        </a:defRPr>
      </a:lvl8pPr>
      <a:lvl9pPr marL="1828800" algn="ctr" rtl="0" eaLnBrk="1" fontAlgn="base" hangingPunct="1">
        <a:spcBef>
          <a:spcPct val="0"/>
        </a:spcBef>
        <a:spcAft>
          <a:spcPct val="0"/>
        </a:spcAft>
        <a:defRPr kumimoji="1" sz="4400">
          <a:solidFill>
            <a:schemeClr val="tx2"/>
          </a:solidFill>
          <a:latin typeface="Times New Roman" pitchFamily="18" charset="0"/>
        </a:defRPr>
      </a:lvl9pPr>
    </p:titleStyle>
    <p:bodyStyle>
      <a:lvl1pPr marL="342900" indent="-342900" algn="l" rtl="0" eaLnBrk="1" fontAlgn="base" hangingPunct="1">
        <a:spcBef>
          <a:spcPct val="20000"/>
        </a:spcBef>
        <a:spcAft>
          <a:spcPct val="0"/>
        </a:spcAft>
        <a:buChar char="•"/>
        <a:defRPr kumimoji="1"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kumimoji="1" sz="2800">
          <a:solidFill>
            <a:schemeClr val="tx1"/>
          </a:solidFill>
          <a:latin typeface="+mn-lt"/>
        </a:defRPr>
      </a:lvl2pPr>
      <a:lvl3pPr marL="1143000" indent="-228600" algn="l" rtl="0" eaLnBrk="1" fontAlgn="base" hangingPunct="1">
        <a:spcBef>
          <a:spcPct val="20000"/>
        </a:spcBef>
        <a:spcAft>
          <a:spcPct val="0"/>
        </a:spcAft>
        <a:buChar char="•"/>
        <a:defRPr kumimoji="1" sz="2400">
          <a:solidFill>
            <a:schemeClr val="tx1"/>
          </a:solidFill>
          <a:latin typeface="+mn-lt"/>
        </a:defRPr>
      </a:lvl3pPr>
      <a:lvl4pPr marL="1600200" indent="-228600" algn="l" rtl="0" eaLnBrk="1" fontAlgn="base" hangingPunct="1">
        <a:spcBef>
          <a:spcPct val="20000"/>
        </a:spcBef>
        <a:spcAft>
          <a:spcPct val="0"/>
        </a:spcAft>
        <a:buChar char="–"/>
        <a:defRPr kumimoji="1" sz="2000">
          <a:solidFill>
            <a:schemeClr val="tx1"/>
          </a:solidFill>
          <a:latin typeface="+mn-lt"/>
        </a:defRPr>
      </a:lvl4pPr>
      <a:lvl5pPr marL="2057400" indent="-228600" algn="l" rtl="0" eaLnBrk="1" fontAlgn="base" hangingPunct="1">
        <a:spcBef>
          <a:spcPct val="20000"/>
        </a:spcBef>
        <a:spcAft>
          <a:spcPct val="0"/>
        </a:spcAft>
        <a:buChar char="»"/>
        <a:defRPr kumimoji="1" sz="2000">
          <a:solidFill>
            <a:schemeClr val="tx1"/>
          </a:solidFill>
          <a:latin typeface="+mn-lt"/>
        </a:defRPr>
      </a:lvl5pPr>
      <a:lvl6pPr marL="2514600" indent="-228600" algn="l" rtl="0" eaLnBrk="1" fontAlgn="base" hangingPunct="1">
        <a:spcBef>
          <a:spcPct val="20000"/>
        </a:spcBef>
        <a:spcAft>
          <a:spcPct val="0"/>
        </a:spcAft>
        <a:buChar char="»"/>
        <a:defRPr kumimoji="1" sz="2000">
          <a:solidFill>
            <a:schemeClr val="tx1"/>
          </a:solidFill>
          <a:latin typeface="+mn-lt"/>
        </a:defRPr>
      </a:lvl6pPr>
      <a:lvl7pPr marL="2971800" indent="-228600" algn="l" rtl="0" eaLnBrk="1" fontAlgn="base" hangingPunct="1">
        <a:spcBef>
          <a:spcPct val="20000"/>
        </a:spcBef>
        <a:spcAft>
          <a:spcPct val="0"/>
        </a:spcAft>
        <a:buChar char="»"/>
        <a:defRPr kumimoji="1" sz="2000">
          <a:solidFill>
            <a:schemeClr val="tx1"/>
          </a:solidFill>
          <a:latin typeface="+mn-lt"/>
        </a:defRPr>
      </a:lvl7pPr>
      <a:lvl8pPr marL="3429000" indent="-228600" algn="l" rtl="0" eaLnBrk="1" fontAlgn="base" hangingPunct="1">
        <a:spcBef>
          <a:spcPct val="20000"/>
        </a:spcBef>
        <a:spcAft>
          <a:spcPct val="0"/>
        </a:spcAft>
        <a:buChar char="»"/>
        <a:defRPr kumimoji="1" sz="2000">
          <a:solidFill>
            <a:schemeClr val="tx1"/>
          </a:solidFill>
          <a:latin typeface="+mn-lt"/>
        </a:defRPr>
      </a:lvl8pPr>
      <a:lvl9pPr marL="3886200" indent="-228600" algn="l" rtl="0" eaLnBrk="1" fontAlgn="base" hangingPunct="1">
        <a:spcBef>
          <a:spcPct val="20000"/>
        </a:spcBef>
        <a:spcAft>
          <a:spcPct val="0"/>
        </a:spcAft>
        <a:buChar char="»"/>
        <a:defRPr kumimoji="1"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oleObject2.bin"/></Relationships>
</file>

<file path=ppt/slides/_rels/slide15.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sz="6400" b="1" dirty="0" smtClean="0"/>
              <a:t>HEALTH EQUITY</a:t>
            </a:r>
            <a:endParaRPr lang="en-US" sz="6400" b="1" dirty="0"/>
          </a:p>
        </p:txBody>
      </p:sp>
      <p:sp>
        <p:nvSpPr>
          <p:cNvPr id="3" name="Subtitle 2"/>
          <p:cNvSpPr>
            <a:spLocks noGrp="1"/>
          </p:cNvSpPr>
          <p:nvPr>
            <p:ph type="subTitle" idx="1"/>
          </p:nvPr>
        </p:nvSpPr>
        <p:spPr/>
        <p:txBody>
          <a:bodyPr/>
          <a:lstStyle/>
          <a:p>
            <a:r>
              <a:rPr lang="en-US" dirty="0" smtClean="0"/>
              <a:t>Dr. </a:t>
            </a:r>
            <a:r>
              <a:rPr lang="en-US" dirty="0" err="1" smtClean="0"/>
              <a:t>Rakesh</a:t>
            </a:r>
            <a:r>
              <a:rPr lang="en-US" dirty="0" smtClean="0"/>
              <a:t> Kumar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t>Selected Indicators By Wealth Quintile</a:t>
            </a:r>
            <a:br>
              <a:rPr lang="en-US" sz="2800" b="1" dirty="0" smtClean="0"/>
            </a:br>
            <a:r>
              <a:rPr lang="en-US" sz="2800" b="1" dirty="0" smtClean="0"/>
              <a:t>India, 2005-06</a:t>
            </a:r>
            <a:endParaRPr lang="en-US" sz="2800" dirty="0"/>
          </a:p>
        </p:txBody>
      </p:sp>
      <p:graphicFrame>
        <p:nvGraphicFramePr>
          <p:cNvPr id="4" name="Chart 3"/>
          <p:cNvGraphicFramePr/>
          <p:nvPr/>
        </p:nvGraphicFramePr>
        <p:xfrm>
          <a:off x="685800" y="1600200"/>
          <a:ext cx="7543800" cy="48768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2800" b="1" dirty="0" smtClean="0"/>
              <a:t>Infant and Under-Five Mortality by </a:t>
            </a:r>
            <a:r>
              <a:rPr lang="en-US" sz="2800" b="1" dirty="0" err="1" smtClean="0"/>
              <a:t>Stratifiers</a:t>
            </a:r>
            <a:r>
              <a:rPr lang="en-US" sz="2800" b="1" dirty="0" smtClean="0"/>
              <a:t/>
            </a:r>
            <a:br>
              <a:rPr lang="en-US" sz="2800" b="1" dirty="0" smtClean="0"/>
            </a:br>
            <a:r>
              <a:rPr lang="en-US" sz="2800" b="1" dirty="0" smtClean="0"/>
              <a:t>India, 2005-06</a:t>
            </a:r>
            <a:endParaRPr lang="en-US" sz="2800" dirty="0"/>
          </a:p>
        </p:txBody>
      </p:sp>
      <p:graphicFrame>
        <p:nvGraphicFramePr>
          <p:cNvPr id="5" name="Chart 4"/>
          <p:cNvGraphicFramePr/>
          <p:nvPr/>
        </p:nvGraphicFramePr>
        <p:xfrm>
          <a:off x="685800" y="1219200"/>
          <a:ext cx="8001000" cy="5029200"/>
        </p:xfrm>
        <a:graphic>
          <a:graphicData uri="http://schemas.openxmlformats.org/drawingml/2006/chart">
            <c:chart xmlns:c="http://schemas.openxmlformats.org/drawingml/2006/chart" xmlns:r="http://schemas.openxmlformats.org/officeDocument/2006/relationships" r:id="rId3"/>
          </a:graphicData>
        </a:graphic>
      </p:graphicFrame>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9" name="Rectangle 2"/>
          <p:cNvSpPr>
            <a:spLocks noGrp="1" noChangeArrowheads="1"/>
          </p:cNvSpPr>
          <p:nvPr>
            <p:ph type="title"/>
          </p:nvPr>
        </p:nvSpPr>
        <p:spPr>
          <a:xfrm>
            <a:off x="685800" y="244475"/>
            <a:ext cx="7772400" cy="1143000"/>
          </a:xfrm>
        </p:spPr>
        <p:txBody>
          <a:bodyPr>
            <a:normAutofit fontScale="90000"/>
          </a:bodyPr>
          <a:lstStyle/>
          <a:p>
            <a:pPr eaLnBrk="1" hangingPunct="1"/>
            <a:r>
              <a:rPr lang="en-US" dirty="0" smtClean="0"/>
              <a:t>How to measure health Inequities?</a:t>
            </a:r>
          </a:p>
        </p:txBody>
      </p:sp>
      <p:sp>
        <p:nvSpPr>
          <p:cNvPr id="14340" name="Rectangle 3"/>
          <p:cNvSpPr>
            <a:spLocks noGrp="1" noChangeArrowheads="1"/>
          </p:cNvSpPr>
          <p:nvPr>
            <p:ph idx="1"/>
          </p:nvPr>
        </p:nvSpPr>
        <p:spPr>
          <a:xfrm>
            <a:off x="644525" y="1543050"/>
            <a:ext cx="7772400" cy="4541838"/>
          </a:xfrm>
        </p:spPr>
        <p:txBody>
          <a:bodyPr/>
          <a:lstStyle/>
          <a:p>
            <a:r>
              <a:rPr lang="en-US" sz="2400" b="1" dirty="0" smtClean="0">
                <a:latin typeface="Times New Roman" pitchFamily="18" charset="0"/>
                <a:cs typeface="Times New Roman" pitchFamily="18" charset="0"/>
              </a:rPr>
              <a:t>Lorenz curve (</a:t>
            </a:r>
            <a:r>
              <a:rPr lang="en-US" sz="2400" b="1" dirty="0" err="1" smtClean="0">
                <a:latin typeface="Times New Roman" pitchFamily="18" charset="0"/>
                <a:cs typeface="Times New Roman" pitchFamily="18" charset="0"/>
              </a:rPr>
              <a:t>Gini</a:t>
            </a:r>
            <a:r>
              <a:rPr lang="en-US" sz="2400" b="1" dirty="0" smtClean="0">
                <a:latin typeface="Times New Roman" pitchFamily="18" charset="0"/>
                <a:cs typeface="Times New Roman" pitchFamily="18" charset="0"/>
              </a:rPr>
              <a:t> Index)</a:t>
            </a:r>
            <a:r>
              <a:rPr lang="en-US" sz="2400" dirty="0" smtClean="0">
                <a:latin typeface="Times New Roman" pitchFamily="18" charset="0"/>
                <a:cs typeface="Times New Roman" pitchFamily="18" charset="0"/>
              </a:rPr>
              <a:t> : plots the cumulative percentage of a health variable against the cumulative percentage of the sample, ranked by their health, starting with the sickest person and ending with the healthiest.</a:t>
            </a:r>
          </a:p>
          <a:p>
            <a:pPr eaLnBrk="1" hangingPunct="1">
              <a:lnSpc>
                <a:spcPct val="80000"/>
              </a:lnSpc>
            </a:pPr>
            <a:endParaRPr lang="en-US" sz="2400" dirty="0" smtClean="0">
              <a:latin typeface="Times New Roman" pitchFamily="18" charset="0"/>
              <a:cs typeface="Times New Roman" pitchFamily="18" charset="0"/>
            </a:endParaRPr>
          </a:p>
          <a:p>
            <a:pPr eaLnBrk="1" hangingPunct="1">
              <a:lnSpc>
                <a:spcPct val="80000"/>
              </a:lnSpc>
            </a:pPr>
            <a:endParaRPr lang="en-US" sz="2400" dirty="0" smtClean="0">
              <a:latin typeface="Times New Roman" pitchFamily="18" charset="0"/>
              <a:cs typeface="Times New Roman" pitchFamily="18" charset="0"/>
            </a:endParaRPr>
          </a:p>
          <a:p>
            <a:pPr eaLnBrk="1" hangingPunct="1">
              <a:lnSpc>
                <a:spcPct val="80000"/>
              </a:lnSpc>
            </a:pPr>
            <a:r>
              <a:rPr lang="en-US" sz="2400" b="1" dirty="0" smtClean="0">
                <a:latin typeface="Times New Roman" pitchFamily="18" charset="0"/>
                <a:cs typeface="Times New Roman" pitchFamily="18" charset="0"/>
              </a:rPr>
              <a:t>Concentration curve and index</a:t>
            </a:r>
            <a:r>
              <a:rPr lang="en-US" sz="2400" dirty="0" smtClean="0">
                <a:latin typeface="Times New Roman" pitchFamily="18" charset="0"/>
                <a:cs typeface="Times New Roman" pitchFamily="18" charset="0"/>
              </a:rPr>
              <a:t>—from income distribution - Apply to socioeconomic-related inequality in health variables</a:t>
            </a:r>
          </a:p>
          <a:p>
            <a:pPr eaLnBrk="1" hangingPunct="1">
              <a:lnSpc>
                <a:spcPct val="80000"/>
              </a:lnSpc>
              <a:buFontTx/>
              <a:buNone/>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2"/>
          <p:cNvSpPr>
            <a:spLocks noGrp="1" noChangeArrowheads="1"/>
          </p:cNvSpPr>
          <p:nvPr>
            <p:ph type="title"/>
          </p:nvPr>
        </p:nvSpPr>
        <p:spPr>
          <a:xfrm>
            <a:off x="573088" y="0"/>
            <a:ext cx="7834312" cy="990600"/>
          </a:xfrm>
        </p:spPr>
        <p:txBody>
          <a:bodyPr>
            <a:normAutofit/>
          </a:bodyPr>
          <a:lstStyle/>
          <a:p>
            <a:pPr eaLnBrk="1" hangingPunct="1"/>
            <a:r>
              <a:rPr lang="en-US" sz="3200" b="1" dirty="0" smtClean="0"/>
              <a:t>Concentration curve</a:t>
            </a:r>
          </a:p>
        </p:txBody>
      </p:sp>
      <p:sp>
        <p:nvSpPr>
          <p:cNvPr id="2053" name="Rectangle 3"/>
          <p:cNvSpPr>
            <a:spLocks noChangeArrowheads="1"/>
          </p:cNvSpPr>
          <p:nvPr/>
        </p:nvSpPr>
        <p:spPr bwMode="auto">
          <a:xfrm>
            <a:off x="0" y="0"/>
            <a:ext cx="9144000" cy="0"/>
          </a:xfrm>
          <a:prstGeom prst="rect">
            <a:avLst/>
          </a:prstGeom>
          <a:noFill/>
          <a:ln w="9525" algn="ctr">
            <a:noFill/>
            <a:miter lim="800000"/>
            <a:headEnd/>
            <a:tailEnd/>
          </a:ln>
        </p:spPr>
        <p:txBody>
          <a:bodyPr wrap="none" anchor="ctr">
            <a:spAutoFit/>
          </a:bodyPr>
          <a:lstStyle/>
          <a:p>
            <a:endParaRPr lang="en-US"/>
          </a:p>
        </p:txBody>
      </p:sp>
      <p:graphicFrame>
        <p:nvGraphicFramePr>
          <p:cNvPr id="2050" name="Object 4"/>
          <p:cNvGraphicFramePr>
            <a:graphicFrameLocks noChangeAspect="1"/>
          </p:cNvGraphicFramePr>
          <p:nvPr/>
        </p:nvGraphicFramePr>
        <p:xfrm>
          <a:off x="76200" y="2362200"/>
          <a:ext cx="4724400" cy="4343400"/>
        </p:xfrm>
        <a:graphic>
          <a:graphicData uri="http://schemas.openxmlformats.org/presentationml/2006/ole">
            <p:oleObj spid="_x0000_s3074" name="Microsoft Drawing 1.01" r:id="rId4" imgW="3016250" imgH="2773363" progId="">
              <p:embed/>
            </p:oleObj>
          </a:graphicData>
        </a:graphic>
      </p:graphicFrame>
      <p:sp>
        <p:nvSpPr>
          <p:cNvPr id="2054" name="Text Box 5"/>
          <p:cNvSpPr txBox="1">
            <a:spLocks noChangeArrowheads="1"/>
          </p:cNvSpPr>
          <p:nvPr/>
        </p:nvSpPr>
        <p:spPr bwMode="auto">
          <a:xfrm>
            <a:off x="4876800" y="2895600"/>
            <a:ext cx="4184650" cy="2647950"/>
          </a:xfrm>
          <a:prstGeom prst="rect">
            <a:avLst/>
          </a:prstGeom>
          <a:noFill/>
          <a:ln w="9525">
            <a:noFill/>
            <a:miter lim="800000"/>
            <a:headEnd/>
            <a:tailEnd/>
          </a:ln>
        </p:spPr>
        <p:txBody>
          <a:bodyPr wrap="none">
            <a:spAutoFit/>
          </a:bodyPr>
          <a:lstStyle/>
          <a:p>
            <a:r>
              <a:rPr lang="en-US" sz="2400" dirty="0"/>
              <a:t>Curve above the diagonal </a:t>
            </a:r>
            <a:r>
              <a:rPr lang="en-US" sz="2400" dirty="0">
                <a:sym typeface="Wingdings" pitchFamily="2" charset="2"/>
              </a:rPr>
              <a:t></a:t>
            </a:r>
          </a:p>
          <a:p>
            <a:r>
              <a:rPr lang="en-US" sz="2400" dirty="0"/>
              <a:t>concentration among the poor</a:t>
            </a:r>
          </a:p>
          <a:p>
            <a:endParaRPr lang="en-US" sz="2400" dirty="0"/>
          </a:p>
          <a:p>
            <a:r>
              <a:rPr lang="en-US" sz="2400" dirty="0"/>
              <a:t>Curve below the diagonal </a:t>
            </a:r>
            <a:r>
              <a:rPr lang="en-US" sz="2400" dirty="0">
                <a:sym typeface="Wingdings" pitchFamily="2" charset="2"/>
              </a:rPr>
              <a:t></a:t>
            </a:r>
            <a:r>
              <a:rPr lang="en-US" sz="2400" dirty="0"/>
              <a:t> </a:t>
            </a:r>
          </a:p>
          <a:p>
            <a:r>
              <a:rPr lang="en-US" sz="2400" dirty="0"/>
              <a:t>concentration among the rich</a:t>
            </a:r>
          </a:p>
          <a:p>
            <a:endParaRPr lang="en-US" sz="2400" dirty="0"/>
          </a:p>
          <a:p>
            <a:r>
              <a:rPr lang="en-US" sz="2400" dirty="0"/>
              <a:t>Curve on the diagonal = equality</a:t>
            </a:r>
          </a:p>
        </p:txBody>
      </p:sp>
      <p:sp>
        <p:nvSpPr>
          <p:cNvPr id="7" name="Rectangle 2"/>
          <p:cNvSpPr txBox="1">
            <a:spLocks noChangeArrowheads="1"/>
          </p:cNvSpPr>
          <p:nvPr/>
        </p:nvSpPr>
        <p:spPr>
          <a:xfrm>
            <a:off x="304800" y="914400"/>
            <a:ext cx="7834312" cy="1524000"/>
          </a:xfrm>
          <a:prstGeom prst="rect">
            <a:avLst/>
          </a:prstGeom>
        </p:spPr>
        <p:txBody>
          <a:bodyPr vert="horz" lIns="91440" tIns="45720" rIns="91440" bIns="45720" rtlCol="0" anchor="ctr">
            <a:normAutofit lnSpcReduction="10000"/>
          </a:bodyPr>
          <a:lstStyle/>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j-lt"/>
              <a:ea typeface="+mj-ea"/>
              <a:cs typeface="+mj-cs"/>
            </a:endParaRP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kumimoji="0" lang="en-US" sz="2400" b="0" i="0" u="none" strike="noStrike" kern="1200" cap="none" spc="0" normalizeH="0" baseline="0" noProof="0" dirty="0" smtClean="0">
                <a:ln>
                  <a:noFill/>
                </a:ln>
                <a:solidFill>
                  <a:schemeClr val="tx1"/>
                </a:solidFill>
                <a:effectLst/>
                <a:uLnTx/>
                <a:uFillTx/>
                <a:latin typeface="+mj-lt"/>
                <a:ea typeface="+mj-ea"/>
                <a:cs typeface="+mj-cs"/>
              </a:rPr>
              <a:t>It plots the cumulative % of health variable against the cumulative % of population ranked by socioeconomic status</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r>
              <a:rPr lang="en-US" sz="2400" dirty="0" smtClean="0"/>
              <a:t>It assess income-related health inequity</a:t>
            </a:r>
          </a:p>
          <a:p>
            <a:pPr marL="0" marR="0" lvl="0" indent="0" defTabSz="914400" rtl="0" eaLnBrk="1" fontAlgn="auto" latinLnBrk="0" hangingPunct="1">
              <a:lnSpc>
                <a:spcPct val="100000"/>
              </a:lnSpc>
              <a:spcBef>
                <a:spcPct val="0"/>
              </a:spcBef>
              <a:spcAft>
                <a:spcPts val="0"/>
              </a:spcAft>
              <a:buClrTx/>
              <a:buSzTx/>
              <a:buFont typeface="Arial" pitchFamily="34" charset="0"/>
              <a:buChar char="•"/>
              <a:tabLst/>
              <a:defRPr/>
            </a:pPr>
            <a:endParaRPr kumimoji="0" lang="en-US" sz="2400" b="0" i="0" u="none" strike="noStrike" kern="1200" cap="none" spc="0" normalizeH="0" baseline="0" noProof="0" dirty="0" smtClean="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8" name="Rectangle 2"/>
          <p:cNvSpPr>
            <a:spLocks noGrp="1" noChangeArrowheads="1"/>
          </p:cNvSpPr>
          <p:nvPr>
            <p:ph type="title"/>
          </p:nvPr>
        </p:nvSpPr>
        <p:spPr>
          <a:xfrm>
            <a:off x="776288" y="131763"/>
            <a:ext cx="7772400" cy="1143000"/>
          </a:xfrm>
        </p:spPr>
        <p:txBody>
          <a:bodyPr>
            <a:normAutofit fontScale="90000"/>
          </a:bodyPr>
          <a:lstStyle/>
          <a:p>
            <a:pPr eaLnBrk="1" hangingPunct="1"/>
            <a:r>
              <a:rPr lang="en-US" sz="4000" smtClean="0"/>
              <a:t>In which country are child deaths distributed most unequally?</a:t>
            </a:r>
            <a:endParaRPr lang="en-GB" sz="4000" smtClean="0"/>
          </a:p>
        </p:txBody>
      </p:sp>
      <p:graphicFrame>
        <p:nvGraphicFramePr>
          <p:cNvPr id="1026" name="Object 3"/>
          <p:cNvGraphicFramePr>
            <a:graphicFrameLocks noGrp="1" noChangeAspect="1"/>
          </p:cNvGraphicFramePr>
          <p:nvPr>
            <p:ph type="chart" idx="1"/>
          </p:nvPr>
        </p:nvGraphicFramePr>
        <p:xfrm>
          <a:off x="247650" y="1281113"/>
          <a:ext cx="7772400" cy="4114800"/>
        </p:xfrm>
        <a:graphic>
          <a:graphicData uri="http://schemas.openxmlformats.org/presentationml/2006/ole">
            <p:oleObj spid="_x0000_s44034" name="Chart" r:id="rId4" imgW="7772400" imgH="4114800" progId="MSGraph.Chart.8">
              <p:embed followColorScheme="full"/>
            </p:oleObj>
          </a:graphicData>
        </a:graphic>
      </p:graphicFrame>
      <p:sp>
        <p:nvSpPr>
          <p:cNvPr id="1029" name="Text Box 4"/>
          <p:cNvSpPr txBox="1">
            <a:spLocks noChangeArrowheads="1"/>
          </p:cNvSpPr>
          <p:nvPr/>
        </p:nvSpPr>
        <p:spPr bwMode="auto">
          <a:xfrm>
            <a:off x="222250" y="5191125"/>
            <a:ext cx="8550275" cy="1066800"/>
          </a:xfrm>
          <a:prstGeom prst="rect">
            <a:avLst/>
          </a:prstGeom>
          <a:noFill/>
          <a:ln w="9525">
            <a:noFill/>
            <a:miter lim="800000"/>
            <a:headEnd/>
            <a:tailEnd/>
          </a:ln>
        </p:spPr>
        <p:txBody>
          <a:bodyPr wrap="none">
            <a:spAutoFit/>
          </a:bodyPr>
          <a:lstStyle/>
          <a:p>
            <a:r>
              <a:rPr lang="en-US"/>
              <a:t>Comparison made difficult by differences in levels.</a:t>
            </a:r>
          </a:p>
          <a:p>
            <a:r>
              <a:rPr lang="en-US"/>
              <a:t>And have to rely on top versus bottom relativities.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3" name="Rectangle 2"/>
          <p:cNvSpPr>
            <a:spLocks noGrp="1" noChangeArrowheads="1"/>
          </p:cNvSpPr>
          <p:nvPr>
            <p:ph type="title"/>
          </p:nvPr>
        </p:nvSpPr>
        <p:spPr>
          <a:xfrm>
            <a:off x="320675" y="122238"/>
            <a:ext cx="8167688" cy="1143000"/>
          </a:xfrm>
        </p:spPr>
        <p:txBody>
          <a:bodyPr>
            <a:normAutofit fontScale="90000"/>
          </a:bodyPr>
          <a:lstStyle/>
          <a:p>
            <a:pPr eaLnBrk="1" hangingPunct="1"/>
            <a:r>
              <a:rPr lang="en-US" sz="4000" smtClean="0"/>
              <a:t>Comparison is easier using cumulative distributions - Concentration curves</a:t>
            </a:r>
          </a:p>
        </p:txBody>
      </p:sp>
      <p:sp>
        <p:nvSpPr>
          <p:cNvPr id="15364" name="Rectangle 3"/>
          <p:cNvSpPr>
            <a:spLocks noChangeArrowheads="1"/>
          </p:cNvSpPr>
          <p:nvPr/>
        </p:nvSpPr>
        <p:spPr bwMode="auto">
          <a:xfrm>
            <a:off x="2619375" y="2090738"/>
            <a:ext cx="9144000" cy="0"/>
          </a:xfrm>
          <a:prstGeom prst="rect">
            <a:avLst/>
          </a:prstGeom>
          <a:noFill/>
          <a:ln w="9525">
            <a:noFill/>
            <a:miter lim="800000"/>
            <a:headEnd/>
            <a:tailEnd/>
          </a:ln>
        </p:spPr>
        <p:txBody>
          <a:bodyPr>
            <a:spAutoFit/>
          </a:bodyPr>
          <a:lstStyle/>
          <a:p>
            <a:endParaRPr lang="en-US"/>
          </a:p>
        </p:txBody>
      </p:sp>
      <p:pic>
        <p:nvPicPr>
          <p:cNvPr id="15365" name="Picture 4"/>
          <p:cNvPicPr>
            <a:picLocks noChangeAspect="1" noChangeArrowheads="1"/>
          </p:cNvPicPr>
          <p:nvPr/>
        </p:nvPicPr>
        <p:blipFill>
          <a:blip r:embed="rId3"/>
          <a:srcRect/>
          <a:stretch>
            <a:fillRect/>
          </a:stretch>
        </p:blipFill>
        <p:spPr bwMode="auto">
          <a:xfrm>
            <a:off x="192089" y="1636712"/>
            <a:ext cx="5141911" cy="4840287"/>
          </a:xfrm>
          <a:prstGeom prst="rect">
            <a:avLst/>
          </a:prstGeom>
          <a:solidFill>
            <a:srgbClr val="FFFFFF"/>
          </a:solidFill>
          <a:ln w="9525">
            <a:noFill/>
            <a:miter lim="800000"/>
            <a:headEnd/>
            <a:tailEnd/>
          </a:ln>
        </p:spPr>
      </p:pic>
      <p:sp>
        <p:nvSpPr>
          <p:cNvPr id="15366" name="Text Box 5"/>
          <p:cNvSpPr txBox="1">
            <a:spLocks noChangeArrowheads="1"/>
          </p:cNvSpPr>
          <p:nvPr/>
        </p:nvSpPr>
        <p:spPr bwMode="auto">
          <a:xfrm>
            <a:off x="5740400" y="1611313"/>
            <a:ext cx="3201988" cy="1552575"/>
          </a:xfrm>
          <a:prstGeom prst="rect">
            <a:avLst/>
          </a:prstGeom>
          <a:noFill/>
          <a:ln w="9525">
            <a:noFill/>
            <a:miter lim="800000"/>
            <a:headEnd/>
            <a:tailEnd/>
          </a:ln>
        </p:spPr>
        <p:txBody>
          <a:bodyPr wrap="none">
            <a:spAutoFit/>
          </a:bodyPr>
          <a:lstStyle/>
          <a:p>
            <a:r>
              <a:rPr lang="en-US" sz="2400"/>
              <a:t>Child deaths are </a:t>
            </a:r>
          </a:p>
          <a:p>
            <a:r>
              <a:rPr lang="en-US" sz="2400"/>
              <a:t>disproportionately</a:t>
            </a:r>
          </a:p>
          <a:p>
            <a:r>
              <a:rPr lang="en-US" sz="2400"/>
              <a:t>concentrated on the poor</a:t>
            </a:r>
          </a:p>
          <a:p>
            <a:r>
              <a:rPr lang="en-US" sz="2400"/>
              <a:t>in both countries</a:t>
            </a:r>
            <a:endParaRPr lang="en-US"/>
          </a:p>
        </p:txBody>
      </p:sp>
      <p:sp>
        <p:nvSpPr>
          <p:cNvPr id="15367" name="Text Box 6"/>
          <p:cNvSpPr txBox="1">
            <a:spLocks noChangeArrowheads="1"/>
          </p:cNvSpPr>
          <p:nvPr/>
        </p:nvSpPr>
        <p:spPr bwMode="auto">
          <a:xfrm>
            <a:off x="5638800" y="4221163"/>
            <a:ext cx="3335338" cy="1187450"/>
          </a:xfrm>
          <a:prstGeom prst="rect">
            <a:avLst/>
          </a:prstGeom>
          <a:noFill/>
          <a:ln w="9525">
            <a:noFill/>
            <a:miter lim="800000"/>
            <a:headEnd/>
            <a:tailEnd/>
          </a:ln>
        </p:spPr>
        <p:txBody>
          <a:bodyPr wrap="none">
            <a:spAutoFit/>
          </a:bodyPr>
          <a:lstStyle/>
          <a:p>
            <a:r>
              <a:rPr lang="en-US" sz="2400"/>
              <a:t>But the disproportionate </a:t>
            </a:r>
          </a:p>
          <a:p>
            <a:r>
              <a:rPr lang="en-US" sz="2400"/>
              <a:t>concentration (inequality)</a:t>
            </a:r>
          </a:p>
          <a:p>
            <a:r>
              <a:rPr lang="en-US" sz="2400"/>
              <a:t>appears greater in India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normAutofit/>
          </a:bodyPr>
          <a:lstStyle/>
          <a:p>
            <a:r>
              <a:rPr lang="en-US" b="1" dirty="0" smtClean="0"/>
              <a:t>Principles for action</a:t>
            </a:r>
            <a:endParaRPr lang="en-US" dirty="0"/>
          </a:p>
        </p:txBody>
      </p:sp>
      <p:sp>
        <p:nvSpPr>
          <p:cNvPr id="3" name="Content Placeholder 2"/>
          <p:cNvSpPr>
            <a:spLocks noGrp="1"/>
          </p:cNvSpPr>
          <p:nvPr>
            <p:ph idx="1"/>
          </p:nvPr>
        </p:nvSpPr>
        <p:spPr>
          <a:xfrm>
            <a:off x="457200" y="1600200"/>
            <a:ext cx="8229600" cy="4953000"/>
          </a:xfrm>
        </p:spPr>
        <p:txBody>
          <a:bodyPr>
            <a:normAutofit/>
          </a:bodyPr>
          <a:lstStyle/>
          <a:p>
            <a:r>
              <a:rPr lang="en-US" sz="2400" b="1" dirty="0" smtClean="0">
                <a:latin typeface="Times New Roman" pitchFamily="18" charset="0"/>
                <a:cs typeface="Times New Roman" pitchFamily="18" charset="0"/>
              </a:rPr>
              <a:t>Equity policies should be </a:t>
            </a:r>
          </a:p>
          <a:p>
            <a:endParaRPr lang="en-US" sz="2400" b="1"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concerned with improving living and working conditions</a:t>
            </a:r>
          </a:p>
          <a:p>
            <a:pPr lvl="1"/>
            <a:r>
              <a:rPr lang="en-US" sz="2400" dirty="0" smtClean="0">
                <a:latin typeface="Times New Roman" pitchFamily="18" charset="0"/>
                <a:cs typeface="Times New Roman" pitchFamily="18" charset="0"/>
              </a:rPr>
              <a:t>directed towards enabling people to adopt healthier lifestyles</a:t>
            </a:r>
          </a:p>
          <a:p>
            <a:pPr lvl="1"/>
            <a:r>
              <a:rPr lang="en-US" sz="2400" dirty="0" smtClean="0">
                <a:latin typeface="Times New Roman" pitchFamily="18" charset="0"/>
                <a:cs typeface="Times New Roman" pitchFamily="18" charset="0"/>
              </a:rPr>
              <a:t>require a genuine commitment to decentralizing power and decision making, encouraging people to participate in every stage of the policy-making process</a:t>
            </a:r>
          </a:p>
          <a:p>
            <a:pPr lvl="1"/>
            <a:r>
              <a:rPr lang="en-US" sz="2400" dirty="0" smtClean="0">
                <a:latin typeface="Times New Roman" pitchFamily="18" charset="0"/>
                <a:cs typeface="Times New Roman" pitchFamily="18" charset="0"/>
              </a:rPr>
              <a:t>require health impact assessment together with inter-</a:t>
            </a:r>
            <a:r>
              <a:rPr lang="en-US" sz="2400" dirty="0" err="1" smtClean="0">
                <a:latin typeface="Times New Roman" pitchFamily="18" charset="0"/>
                <a:cs typeface="Times New Roman" pitchFamily="18" charset="0"/>
              </a:rPr>
              <a:t>sectoral</a:t>
            </a:r>
            <a:r>
              <a:rPr lang="en-US" sz="2400" dirty="0" smtClean="0">
                <a:latin typeface="Times New Roman" pitchFamily="18" charset="0"/>
                <a:cs typeface="Times New Roman" pitchFamily="18" charset="0"/>
              </a:rPr>
              <a:t> action</a:t>
            </a:r>
          </a:p>
          <a:p>
            <a:pPr lvl="1"/>
            <a:r>
              <a:rPr lang="en-US" sz="2400" dirty="0" smtClean="0">
                <a:latin typeface="Times New Roman" pitchFamily="18" charset="0"/>
                <a:cs typeface="Times New Roman" pitchFamily="18" charset="0"/>
              </a:rPr>
              <a:t>based on appropriate research, monitoring and evaluation.</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838200"/>
          </a:xfrm>
        </p:spPr>
        <p:txBody>
          <a:bodyPr>
            <a:normAutofit/>
          </a:bodyPr>
          <a:lstStyle/>
          <a:p>
            <a:r>
              <a:rPr lang="en-US" b="1" dirty="0" smtClean="0"/>
              <a:t>Initiative for equity in health</a:t>
            </a:r>
            <a:endParaRPr lang="en-US" dirty="0"/>
          </a:p>
        </p:txBody>
      </p:sp>
      <p:sp>
        <p:nvSpPr>
          <p:cNvPr id="3" name="Content Placeholder 2"/>
          <p:cNvSpPr>
            <a:spLocks noGrp="1"/>
          </p:cNvSpPr>
          <p:nvPr>
            <p:ph idx="1"/>
          </p:nvPr>
        </p:nvSpPr>
        <p:spPr>
          <a:xfrm>
            <a:off x="457200" y="1295400"/>
            <a:ext cx="8229600" cy="5562600"/>
          </a:xfrm>
        </p:spPr>
        <p:txBody>
          <a:bodyPr>
            <a:normAutofit fontScale="70000" lnSpcReduction="20000"/>
          </a:bodyPr>
          <a:lstStyle/>
          <a:p>
            <a:r>
              <a:rPr lang="en-US" b="1" u="sng" dirty="0" smtClean="0"/>
              <a:t>Strategies</a:t>
            </a:r>
            <a:endParaRPr lang="en-US" dirty="0" smtClean="0"/>
          </a:p>
          <a:p>
            <a:pPr lvl="1"/>
            <a:r>
              <a:rPr lang="en-US" b="1" dirty="0" smtClean="0"/>
              <a:t>Economic growth</a:t>
            </a:r>
            <a:r>
              <a:rPr lang="en-US" dirty="0" smtClean="0"/>
              <a:t> can help create opportunities to achieve more equity</a:t>
            </a:r>
          </a:p>
          <a:p>
            <a:pPr lvl="1"/>
            <a:r>
              <a:rPr lang="en-US" b="1" dirty="0" smtClean="0"/>
              <a:t>Equitable financing methods </a:t>
            </a:r>
            <a:r>
              <a:rPr lang="en-US" dirty="0" smtClean="0"/>
              <a:t>must be sought. Donor support must reinforce, not undermine, equitable policies.</a:t>
            </a:r>
          </a:p>
          <a:p>
            <a:pPr lvl="1"/>
            <a:r>
              <a:rPr lang="en-US" dirty="0" smtClean="0"/>
              <a:t>Progress towards equity requires changes in a way </a:t>
            </a:r>
            <a:r>
              <a:rPr lang="en-US" b="1" dirty="0" smtClean="0"/>
              <a:t>resources are allocated </a:t>
            </a:r>
            <a:r>
              <a:rPr lang="en-US" dirty="0" smtClean="0"/>
              <a:t>to different social groups</a:t>
            </a:r>
          </a:p>
          <a:p>
            <a:pPr lvl="1"/>
            <a:r>
              <a:rPr lang="en-US" dirty="0" smtClean="0"/>
              <a:t>Conscious, focused effort required to </a:t>
            </a:r>
            <a:r>
              <a:rPr lang="en-US" b="1" dirty="0" smtClean="0"/>
              <a:t>indentify and reach </a:t>
            </a:r>
            <a:r>
              <a:rPr lang="en-US" dirty="0" smtClean="0"/>
              <a:t>those in greater</a:t>
            </a:r>
          </a:p>
          <a:p>
            <a:pPr lvl="1"/>
            <a:r>
              <a:rPr lang="en-US" b="1" dirty="0" smtClean="0"/>
              <a:t>Rural Credit: </a:t>
            </a:r>
            <a:r>
              <a:rPr lang="en-US" dirty="0" smtClean="0"/>
              <a:t>It is among the most promising approaches to achieving greater equity both efficiently and effectively in recent years</a:t>
            </a:r>
          </a:p>
          <a:p>
            <a:pPr lvl="1"/>
            <a:r>
              <a:rPr lang="en-US" b="1" dirty="0" smtClean="0"/>
              <a:t>Improving woman’s status</a:t>
            </a:r>
            <a:endParaRPr lang="en-US" dirty="0" smtClean="0"/>
          </a:p>
          <a:p>
            <a:pPr lvl="1"/>
            <a:r>
              <a:rPr lang="en-US" b="1" dirty="0" smtClean="0"/>
              <a:t>Strengthening local organization</a:t>
            </a:r>
            <a:endParaRPr lang="en-US" dirty="0" smtClean="0"/>
          </a:p>
          <a:p>
            <a:endParaRPr lang="en-US" dirty="0" smtClean="0"/>
          </a:p>
          <a:p>
            <a:r>
              <a:rPr lang="en-US" b="1" dirty="0" smtClean="0"/>
              <a:t>Activities are needed in following areas:</a:t>
            </a:r>
            <a:endParaRPr lang="en-US" dirty="0" smtClean="0"/>
          </a:p>
          <a:p>
            <a:pPr lvl="1"/>
            <a:r>
              <a:rPr lang="en-US" dirty="0" smtClean="0"/>
              <a:t>Policy oriented research</a:t>
            </a:r>
          </a:p>
          <a:p>
            <a:pPr lvl="1"/>
            <a:r>
              <a:rPr lang="en-US" dirty="0" smtClean="0"/>
              <a:t>Policy oriented ongoing monitoring</a:t>
            </a:r>
          </a:p>
          <a:p>
            <a:pPr lvl="1"/>
            <a:r>
              <a:rPr lang="en-US" dirty="0" smtClean="0"/>
              <a:t>Informed policy development and implementation</a:t>
            </a:r>
          </a:p>
          <a:p>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r>
              <a:rPr lang="en-US" sz="2400" b="1" u="sng" dirty="0" smtClean="0"/>
              <a:t>References</a:t>
            </a:r>
            <a:endParaRPr lang="en-US" sz="2400" dirty="0"/>
          </a:p>
        </p:txBody>
      </p:sp>
      <p:sp>
        <p:nvSpPr>
          <p:cNvPr id="3" name="Content Placeholder 2"/>
          <p:cNvSpPr>
            <a:spLocks noGrp="1"/>
          </p:cNvSpPr>
          <p:nvPr>
            <p:ph idx="1"/>
          </p:nvPr>
        </p:nvSpPr>
        <p:spPr>
          <a:xfrm>
            <a:off x="457200" y="1143000"/>
            <a:ext cx="8229600" cy="5562600"/>
          </a:xfrm>
        </p:spPr>
        <p:txBody>
          <a:bodyPr>
            <a:normAutofit fontScale="62500" lnSpcReduction="20000"/>
          </a:bodyPr>
          <a:lstStyle/>
          <a:p>
            <a:pPr marL="514350" lvl="0" indent="-514350">
              <a:buFont typeface="+mj-lt"/>
              <a:buAutoNum type="arabicPeriod"/>
            </a:pPr>
            <a:r>
              <a:rPr lang="en-US" dirty="0" smtClean="0"/>
              <a:t>Equity in health and health care: a WHO/SIDA initiative. World health organization @ 1996</a:t>
            </a:r>
          </a:p>
          <a:p>
            <a:pPr marL="514350" lvl="0" indent="-514350">
              <a:buFont typeface="+mj-lt"/>
              <a:buAutoNum type="arabicPeriod"/>
            </a:pPr>
            <a:r>
              <a:rPr lang="en-US" dirty="0" smtClean="0"/>
              <a:t>Whitehead </a:t>
            </a:r>
            <a:r>
              <a:rPr lang="en-US" dirty="0" err="1" smtClean="0"/>
              <a:t>M.The</a:t>
            </a:r>
            <a:r>
              <a:rPr lang="en-US" dirty="0" smtClean="0"/>
              <a:t> concepts and principles of equity and health. World Health Organization Regional Office for Europe Copenhagen</a:t>
            </a:r>
          </a:p>
          <a:p>
            <a:pPr marL="514350" lvl="0" indent="-514350">
              <a:buFont typeface="+mj-lt"/>
              <a:buAutoNum type="arabicPeriod"/>
            </a:pPr>
            <a:r>
              <a:rPr lang="en-US" dirty="0" smtClean="0"/>
              <a:t>Closing the gap in a generation : Health equity through action on the social determinants of health. © Commission on Social Determinants of Health 2008</a:t>
            </a:r>
          </a:p>
          <a:p>
            <a:pPr marL="514350" lvl="0" indent="-514350">
              <a:buFont typeface="+mj-lt"/>
              <a:buAutoNum type="arabicPeriod"/>
            </a:pPr>
            <a:r>
              <a:rPr lang="en-US" dirty="0" smtClean="0"/>
              <a:t>Health Equity Through </a:t>
            </a:r>
            <a:r>
              <a:rPr lang="en-US" dirty="0" err="1" smtClean="0"/>
              <a:t>Intersectoral</a:t>
            </a:r>
            <a:r>
              <a:rPr lang="en-US" dirty="0" smtClean="0"/>
              <a:t> Action: An Analysis of 18 Country Case Studies. World health organization @ 2008</a:t>
            </a:r>
          </a:p>
          <a:p>
            <a:pPr marL="514350" lvl="0" indent="-514350">
              <a:buFont typeface="+mj-lt"/>
              <a:buAutoNum type="arabicPeriod"/>
            </a:pPr>
            <a:r>
              <a:rPr lang="en-US" dirty="0" smtClean="0"/>
              <a:t>Joe W, </a:t>
            </a:r>
            <a:r>
              <a:rPr lang="en-US" dirty="0" err="1" smtClean="0"/>
              <a:t>Mishra</a:t>
            </a:r>
            <a:r>
              <a:rPr lang="en-US" dirty="0" smtClean="0"/>
              <a:t> US, </a:t>
            </a:r>
            <a:r>
              <a:rPr lang="en-US" dirty="0" err="1" smtClean="0"/>
              <a:t>Navaneetham</a:t>
            </a:r>
            <a:r>
              <a:rPr lang="en-US" dirty="0" smtClean="0"/>
              <a:t> K.</a:t>
            </a:r>
            <a:r>
              <a:rPr lang="en-US" b="1" dirty="0" smtClean="0"/>
              <a:t> </a:t>
            </a:r>
            <a:r>
              <a:rPr lang="en-US" dirty="0" smtClean="0"/>
              <a:t>Health Inequality in India: Evidence from NFHS 3. Economic &amp; Political Weekly, 2008 (Aug) </a:t>
            </a:r>
          </a:p>
          <a:p>
            <a:pPr marL="514350" lvl="0" indent="-514350">
              <a:buFont typeface="+mj-lt"/>
              <a:buAutoNum type="arabicPeriod"/>
            </a:pPr>
            <a:r>
              <a:rPr lang="en-US" dirty="0" smtClean="0"/>
              <a:t>Achieving Health Equity: from root causes to fair outcomes. © Commission on Social Determinants of Health 2007</a:t>
            </a:r>
          </a:p>
          <a:p>
            <a:pPr marL="514350" lvl="0" indent="-514350">
              <a:buFont typeface="+mj-lt"/>
              <a:buAutoNum type="arabicPeriod"/>
            </a:pPr>
            <a:r>
              <a:rPr lang="en-US" dirty="0" smtClean="0"/>
              <a:t>Health Inequities in the South-East Asia Region magnitude and trends what contributes and to health inequities. World Health Organization's South-East Asia Regional Office @ 2007</a:t>
            </a:r>
          </a:p>
          <a:p>
            <a:pPr marL="514350" indent="-514350">
              <a:buFont typeface="+mj-lt"/>
              <a:buAutoNum type="arabicPeriod"/>
            </a:pPr>
            <a:r>
              <a:rPr lang="en-US" dirty="0" err="1" smtClean="0"/>
              <a:t>Braveman</a:t>
            </a:r>
            <a:r>
              <a:rPr lang="en-US" dirty="0" smtClean="0"/>
              <a:t> P &amp; </a:t>
            </a:r>
            <a:r>
              <a:rPr lang="en-US" dirty="0" err="1" smtClean="0"/>
              <a:t>Gruskin</a:t>
            </a:r>
            <a:r>
              <a:rPr lang="en-US" dirty="0" smtClean="0"/>
              <a:t> S. Poverty, equity, human rights and health Bulletin of the World Health Organization 2003, 81 (7)</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
            <a:ext cx="7772400" cy="1143000"/>
          </a:xfrm>
        </p:spPr>
        <p:txBody>
          <a:bodyPr/>
          <a:lstStyle/>
          <a:p>
            <a:r>
              <a:rPr lang="en-US" sz="3600" b="1" dirty="0" smtClean="0"/>
              <a:t>Framework</a:t>
            </a:r>
            <a:endParaRPr lang="en-US" sz="3600" b="1" dirty="0"/>
          </a:p>
        </p:txBody>
      </p:sp>
      <p:sp>
        <p:nvSpPr>
          <p:cNvPr id="3" name="Content Placeholder 2"/>
          <p:cNvSpPr>
            <a:spLocks noGrp="1"/>
          </p:cNvSpPr>
          <p:nvPr>
            <p:ph idx="1"/>
          </p:nvPr>
        </p:nvSpPr>
        <p:spPr>
          <a:xfrm>
            <a:off x="685800" y="1371600"/>
            <a:ext cx="7772400" cy="4953000"/>
          </a:xfrm>
        </p:spPr>
        <p:txBody>
          <a:bodyPr>
            <a:noAutofit/>
          </a:bodyPr>
          <a:lstStyle/>
          <a:p>
            <a:pPr lvl="0"/>
            <a:r>
              <a:rPr lang="en-US" sz="2400" dirty="0" smtClean="0">
                <a:latin typeface="Times New Roman" pitchFamily="18" charset="0"/>
                <a:cs typeface="Times New Roman" pitchFamily="18" charset="0"/>
              </a:rPr>
              <a:t>What is equity?</a:t>
            </a:r>
          </a:p>
          <a:p>
            <a:pPr lvl="0"/>
            <a:r>
              <a:rPr lang="en-US" sz="2400" dirty="0" smtClean="0">
                <a:latin typeface="Times New Roman" pitchFamily="18" charset="0"/>
                <a:cs typeface="Times New Roman" pitchFamily="18" charset="0"/>
              </a:rPr>
              <a:t>What is equity in health and health care?</a:t>
            </a:r>
          </a:p>
          <a:p>
            <a:pPr lvl="0"/>
            <a:r>
              <a:rPr lang="en-US" sz="2400" dirty="0" smtClean="0">
                <a:latin typeface="Times New Roman" pitchFamily="18" charset="0"/>
                <a:cs typeface="Times New Roman" pitchFamily="18" charset="0"/>
              </a:rPr>
              <a:t>Why Health Equity is important?</a:t>
            </a:r>
          </a:p>
          <a:p>
            <a:pPr lvl="0"/>
            <a:r>
              <a:rPr lang="en-US" sz="2400" dirty="0" smtClean="0">
                <a:latin typeface="Times New Roman" pitchFamily="18" charset="0"/>
                <a:cs typeface="Times New Roman" pitchFamily="18" charset="0"/>
              </a:rPr>
              <a:t>Why focus on equity in health and health care</a:t>
            </a:r>
          </a:p>
          <a:p>
            <a:pPr lvl="0"/>
            <a:r>
              <a:rPr lang="en-US" sz="2400" dirty="0" smtClean="0">
                <a:latin typeface="Times New Roman" pitchFamily="18" charset="0"/>
                <a:cs typeface="Times New Roman" pitchFamily="18" charset="0"/>
              </a:rPr>
              <a:t>Health inequity in India</a:t>
            </a:r>
          </a:p>
          <a:p>
            <a:pPr lvl="0"/>
            <a:r>
              <a:rPr lang="en-US" sz="2400" dirty="0" smtClean="0">
                <a:latin typeface="Times New Roman" pitchFamily="18" charset="0"/>
                <a:cs typeface="Times New Roman" pitchFamily="18" charset="0"/>
              </a:rPr>
              <a:t>Principles for action for equity in health</a:t>
            </a:r>
          </a:p>
          <a:p>
            <a:pPr lvl="0"/>
            <a:r>
              <a:rPr lang="en-US" sz="2400" dirty="0" smtClean="0">
                <a:latin typeface="Times New Roman" pitchFamily="18" charset="0"/>
                <a:cs typeface="Times New Roman" pitchFamily="18" charset="0"/>
              </a:rPr>
              <a:t>Dimensions of health equity</a:t>
            </a:r>
          </a:p>
          <a:p>
            <a:pPr lvl="0"/>
            <a:r>
              <a:rPr lang="en-US" sz="2400" dirty="0" smtClean="0">
                <a:latin typeface="Times New Roman" pitchFamily="18" charset="0"/>
                <a:cs typeface="Times New Roman" pitchFamily="18" charset="0"/>
              </a:rPr>
              <a:t>How to measure Health equity</a:t>
            </a:r>
          </a:p>
          <a:p>
            <a:pPr lvl="1"/>
            <a:r>
              <a:rPr lang="en-US" sz="2400" dirty="0" smtClean="0">
                <a:latin typeface="Times New Roman" pitchFamily="18" charset="0"/>
                <a:cs typeface="Times New Roman" pitchFamily="18" charset="0"/>
              </a:rPr>
              <a:t>Concentric curves</a:t>
            </a:r>
          </a:p>
          <a:p>
            <a:pPr lvl="0"/>
            <a:r>
              <a:rPr lang="en-US" sz="2400" dirty="0" smtClean="0">
                <a:latin typeface="Times New Roman" pitchFamily="18" charset="0"/>
                <a:cs typeface="Times New Roman" pitchFamily="18" charset="0"/>
              </a:rPr>
              <a:t>How equity is/can be ensured</a:t>
            </a:r>
          </a:p>
          <a:p>
            <a:pPr lvl="1"/>
            <a:r>
              <a:rPr lang="en-US" sz="2400" dirty="0" smtClean="0">
                <a:latin typeface="Times New Roman" pitchFamily="18" charset="0"/>
                <a:cs typeface="Times New Roman" pitchFamily="18" charset="0"/>
              </a:rPr>
              <a:t>through inter-</a:t>
            </a:r>
            <a:r>
              <a:rPr lang="en-US" sz="2400" dirty="0" err="1" smtClean="0">
                <a:latin typeface="Times New Roman" pitchFamily="18" charset="0"/>
                <a:cs typeface="Times New Roman" pitchFamily="18" charset="0"/>
              </a:rPr>
              <a:t>sectoral</a:t>
            </a:r>
            <a:r>
              <a:rPr lang="en-US" sz="2400" dirty="0" smtClean="0">
                <a:latin typeface="Times New Roman" pitchFamily="18" charset="0"/>
                <a:cs typeface="Times New Roman" pitchFamily="18" charset="0"/>
              </a:rPr>
              <a:t> coordination</a:t>
            </a:r>
          </a:p>
          <a:p>
            <a:r>
              <a:rPr lang="en-US" sz="2400" dirty="0" smtClean="0">
                <a:latin typeface="Times New Roman" pitchFamily="18" charset="0"/>
                <a:cs typeface="Times New Roman" pitchFamily="18" charset="0"/>
              </a:rPr>
              <a:t>References</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304800"/>
            <a:ext cx="7772400" cy="1143000"/>
          </a:xfrm>
        </p:spPr>
        <p:txBody>
          <a:bodyPr/>
          <a:lstStyle/>
          <a:p>
            <a:r>
              <a:rPr lang="en-US" b="1" dirty="0" smtClean="0"/>
              <a:t>What is Equity?</a:t>
            </a:r>
            <a:endParaRPr lang="en-US" b="1" dirty="0"/>
          </a:p>
        </p:txBody>
      </p:sp>
      <p:sp>
        <p:nvSpPr>
          <p:cNvPr id="3" name="Content Placeholder 2"/>
          <p:cNvSpPr>
            <a:spLocks noGrp="1"/>
          </p:cNvSpPr>
          <p:nvPr>
            <p:ph idx="1"/>
          </p:nvPr>
        </p:nvSpPr>
        <p:spPr>
          <a:xfrm>
            <a:off x="457200" y="1600200"/>
            <a:ext cx="8382000" cy="4800600"/>
          </a:xfrm>
        </p:spPr>
        <p:txBody>
          <a:bodyPr>
            <a:noAutofit/>
          </a:bodyPr>
          <a:lstStyle/>
          <a:p>
            <a:r>
              <a:rPr lang="en-US" sz="2400" b="1" dirty="0" smtClean="0">
                <a:latin typeface="Times New Roman" pitchFamily="18" charset="0"/>
                <a:cs typeface="Times New Roman" pitchFamily="18" charset="0"/>
              </a:rPr>
              <a:t> Definition: </a:t>
            </a:r>
            <a:r>
              <a:rPr lang="en-US" sz="2400" dirty="0" smtClean="0">
                <a:latin typeface="Times New Roman" pitchFamily="18" charset="0"/>
                <a:cs typeface="Times New Roman" pitchFamily="18" charset="0"/>
              </a:rPr>
              <a:t>Absence of avoidable or remediable differences among populations or groups defined socially, economically demographically, or geographically. </a:t>
            </a:r>
          </a:p>
          <a:p>
            <a:endParaRPr lang="en-US" sz="2400"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It has a moral and ethical dimension</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Equity in development means a fair sharing of progress, not an equitable distribution of avoidable misery and deprivation</a:t>
            </a:r>
          </a:p>
          <a:p>
            <a:endParaRPr lang="en-US" sz="2400" dirty="0" smtClean="0">
              <a:latin typeface="Times New Roman" pitchFamily="18" charset="0"/>
              <a:cs typeface="Times New Roman" pitchFamily="18" charset="0"/>
            </a:endParaRPr>
          </a:p>
          <a:p>
            <a:pPr algn="ctr">
              <a:buNone/>
            </a:pPr>
            <a:r>
              <a:rPr lang="en-US" sz="2400" i="1" dirty="0" smtClean="0">
                <a:latin typeface="Times New Roman" pitchFamily="18" charset="0"/>
                <a:cs typeface="Times New Roman" pitchFamily="18" charset="0"/>
              </a:rPr>
              <a:t>Equality means sameness</a:t>
            </a:r>
            <a:endParaRPr lang="en-US" sz="2400" i="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pPr lvl="0"/>
            <a:r>
              <a:rPr lang="en-US" sz="4000" b="1" dirty="0" smtClean="0">
                <a:latin typeface="Times New Roman" pitchFamily="18" charset="0"/>
                <a:cs typeface="Times New Roman" pitchFamily="18" charset="0"/>
              </a:rPr>
              <a:t>Equity in Health</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35611"/>
            <a:ext cx="7632700" cy="4122189"/>
          </a:xfrm>
        </p:spPr>
        <p:txBody>
          <a:bodyPr>
            <a:noAutofit/>
          </a:bodyPr>
          <a:lstStyle/>
          <a:p>
            <a:pPr algn="just"/>
            <a:r>
              <a:rPr lang="en-US" sz="2400" b="1" dirty="0" smtClean="0">
                <a:latin typeface="Times New Roman" pitchFamily="18" charset="0"/>
                <a:cs typeface="Times New Roman" pitchFamily="18" charset="0"/>
              </a:rPr>
              <a:t>Equity in health status</a:t>
            </a:r>
          </a:p>
          <a:p>
            <a:pPr lvl="1" algn="just"/>
            <a:r>
              <a:rPr lang="en-US" sz="2000" dirty="0" smtClean="0">
                <a:latin typeface="Times New Roman" pitchFamily="18" charset="0"/>
                <a:cs typeface="Times New Roman" pitchFamily="18" charset="0"/>
              </a:rPr>
              <a:t>Differences in health which are not only unnecessary and avoidable but, in addition, are considered unfair and unjust.</a:t>
            </a:r>
          </a:p>
          <a:p>
            <a:pPr lvl="1" algn="just"/>
            <a:r>
              <a:rPr lang="en-US" sz="2000" dirty="0" smtClean="0">
                <a:latin typeface="Times New Roman" pitchFamily="18" charset="0"/>
                <a:cs typeface="Times New Roman" pitchFamily="18" charset="0"/>
              </a:rPr>
              <a:t>Judgments on which situations are unfair will vary from place to place and from time to time, but one widely used criterion is the degree of choice involved.</a:t>
            </a:r>
          </a:p>
          <a:p>
            <a:pPr lvl="1" algn="just"/>
            <a:r>
              <a:rPr lang="en-US" sz="2000" dirty="0" smtClean="0">
                <a:latin typeface="Times New Roman" pitchFamily="18" charset="0"/>
                <a:cs typeface="Times New Roman" pitchFamily="18" charset="0"/>
              </a:rPr>
              <a:t>Attainment by all citizens of the highest possible level of physical, psychological and social well-being</a:t>
            </a:r>
          </a:p>
          <a:p>
            <a:pPr lvl="1" algn="just"/>
            <a:endParaRPr lang="en-US" sz="2400" dirty="0" smtClean="0">
              <a:latin typeface="Times New Roman" pitchFamily="18" charset="0"/>
              <a:cs typeface="Times New Roman" pitchFamily="18" charset="0"/>
            </a:endParaRPr>
          </a:p>
          <a:p>
            <a:pPr algn="just"/>
            <a:r>
              <a:rPr lang="en-US" sz="2400" b="1" dirty="0" smtClean="0">
                <a:latin typeface="Times New Roman" pitchFamily="18" charset="0"/>
                <a:cs typeface="Times New Roman" pitchFamily="18" charset="0"/>
              </a:rPr>
              <a:t>Equity in health care</a:t>
            </a:r>
          </a:p>
          <a:p>
            <a:pPr lvl="1" algn="just"/>
            <a:r>
              <a:rPr lang="en-US" sz="2000" dirty="0" smtClean="0">
                <a:latin typeface="Times New Roman" pitchFamily="18" charset="0"/>
                <a:cs typeface="Times New Roman" pitchFamily="18" charset="0"/>
              </a:rPr>
              <a:t>Allocation of health care resources according to need </a:t>
            </a:r>
          </a:p>
          <a:p>
            <a:pPr lvl="1" algn="just"/>
            <a:r>
              <a:rPr lang="en-US" sz="2000" dirty="0" smtClean="0">
                <a:latin typeface="Times New Roman" pitchFamily="18" charset="0"/>
                <a:cs typeface="Times New Roman" pitchFamily="18" charset="0"/>
              </a:rPr>
              <a:t>Health services are received according to need regardless of the prevailing social attributes</a:t>
            </a:r>
          </a:p>
          <a:p>
            <a:pPr lvl="1" algn="just"/>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772400" cy="1143000"/>
          </a:xfrm>
        </p:spPr>
        <p:txBody>
          <a:bodyPr>
            <a:normAutofit fontScale="90000"/>
          </a:bodyPr>
          <a:lstStyle/>
          <a:p>
            <a:r>
              <a:rPr lang="en-US" b="1" dirty="0" smtClean="0"/>
              <a:t>Why Health Equity is important?</a:t>
            </a:r>
            <a:endParaRPr lang="en-US" dirty="0"/>
          </a:p>
        </p:txBody>
      </p:sp>
      <p:sp>
        <p:nvSpPr>
          <p:cNvPr id="3" name="Content Placeholder 2"/>
          <p:cNvSpPr>
            <a:spLocks noGrp="1"/>
          </p:cNvSpPr>
          <p:nvPr>
            <p:ph idx="1"/>
          </p:nvPr>
        </p:nvSpPr>
        <p:spPr>
          <a:xfrm>
            <a:off x="457200" y="1600200"/>
            <a:ext cx="8229600" cy="5105400"/>
          </a:xfrm>
        </p:spPr>
        <p:txBody>
          <a:bodyPr>
            <a:normAutofit fontScale="70000" lnSpcReduction="20000"/>
          </a:bodyPr>
          <a:lstStyle/>
          <a:p>
            <a:r>
              <a:rPr lang="en-US" dirty="0" smtClean="0"/>
              <a:t>Both ethical and pragmatic arguments for equity in health and health care.</a:t>
            </a:r>
          </a:p>
          <a:p>
            <a:endParaRPr lang="en-US" b="1" dirty="0" smtClean="0"/>
          </a:p>
          <a:p>
            <a:r>
              <a:rPr lang="en-US" b="1" dirty="0" smtClean="0"/>
              <a:t>Ethical:</a:t>
            </a:r>
          </a:p>
          <a:p>
            <a:pPr lvl="1"/>
            <a:r>
              <a:rPr lang="en-US" dirty="0" smtClean="0"/>
              <a:t>Equity means fairness</a:t>
            </a:r>
          </a:p>
          <a:p>
            <a:pPr lvl="1"/>
            <a:r>
              <a:rPr lang="en-US" dirty="0" smtClean="0"/>
              <a:t>Both health and health care are human rights</a:t>
            </a:r>
          </a:p>
          <a:p>
            <a:endParaRPr lang="en-US" b="1" dirty="0" smtClean="0"/>
          </a:p>
          <a:p>
            <a:r>
              <a:rPr lang="en-US" b="1" dirty="0" smtClean="0"/>
              <a:t>Pragmatic:</a:t>
            </a:r>
          </a:p>
          <a:p>
            <a:pPr lvl="1"/>
            <a:r>
              <a:rPr lang="en-US" dirty="0" smtClean="0"/>
              <a:t>Equity along with effectiveness and efficiency, is practical imperative</a:t>
            </a:r>
          </a:p>
          <a:p>
            <a:pPr lvl="1"/>
            <a:r>
              <a:rPr lang="en-US" dirty="0" smtClean="0"/>
              <a:t>Disregard for equity is socially destabilizing</a:t>
            </a:r>
          </a:p>
          <a:p>
            <a:pPr lvl="1"/>
            <a:r>
              <a:rPr lang="en-US" dirty="0" smtClean="0"/>
              <a:t>Disregard for equity in health and in health care jeopardizes the health for anyone because of spillover effects (crime, infectious disease, greater costs for treatment than for prevention)</a:t>
            </a:r>
          </a:p>
          <a:p>
            <a:pPr lvl="1"/>
            <a:r>
              <a:rPr lang="en-US" dirty="0" smtClean="0"/>
              <a:t>Disregard for equity in health and in health care is incompatible with long-term productivity</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b="1" dirty="0" smtClean="0"/>
              <a:t>Why focus on equity in health and health care</a:t>
            </a:r>
            <a:endParaRPr lang="en-US" sz="3200" dirty="0"/>
          </a:p>
        </p:txBody>
      </p:sp>
      <p:sp>
        <p:nvSpPr>
          <p:cNvPr id="3" name="Content Placeholder 2"/>
          <p:cNvSpPr>
            <a:spLocks noGrp="1"/>
          </p:cNvSpPr>
          <p:nvPr>
            <p:ph idx="1"/>
          </p:nvPr>
        </p:nvSpPr>
        <p:spPr>
          <a:xfrm>
            <a:off x="457200" y="2133600"/>
            <a:ext cx="8229600" cy="4419600"/>
          </a:xfrm>
        </p:spPr>
        <p:txBody>
          <a:bodyPr>
            <a:normAutofit/>
          </a:bodyPr>
          <a:lstStyle/>
          <a:p>
            <a:pPr lvl="0"/>
            <a:r>
              <a:rPr lang="en-US" sz="2400" u="sng" dirty="0" smtClean="0"/>
              <a:t>Social gaps in health and  in health care are unacceptably wide and widening</a:t>
            </a:r>
            <a:r>
              <a:rPr lang="en-US" sz="2400" dirty="0" smtClean="0"/>
              <a:t> both in developing and industrialized countries</a:t>
            </a:r>
          </a:p>
          <a:p>
            <a:pPr lvl="1"/>
            <a:r>
              <a:rPr lang="en-US" sz="2400" dirty="0" smtClean="0"/>
              <a:t>Gaps between socioeconomic groups: rich-poor, inverse care law; nonprofessional and professional</a:t>
            </a:r>
          </a:p>
          <a:p>
            <a:pPr lvl="1"/>
            <a:r>
              <a:rPr lang="en-US" sz="2400" dirty="0" smtClean="0"/>
              <a:t>Gaps between geographical groups: interstate, rural- urban</a:t>
            </a:r>
          </a:p>
          <a:p>
            <a:pPr lvl="1"/>
            <a:r>
              <a:rPr lang="en-US" sz="2400" dirty="0" smtClean="0"/>
              <a:t>Gender gap in health: neglect and discrimination of females</a:t>
            </a:r>
          </a:p>
          <a:p>
            <a:pPr lvl="1"/>
            <a:r>
              <a:rPr lang="en-US" sz="2400" dirty="0" smtClean="0"/>
              <a:t>Gaps between racial/ethnic groups: indigenous/ </a:t>
            </a:r>
            <a:r>
              <a:rPr lang="en-US" sz="2400" dirty="0" err="1" smtClean="0"/>
              <a:t>noningenous</a:t>
            </a:r>
            <a:r>
              <a:rPr lang="en-US" sz="2400" dirty="0" smtClean="0"/>
              <a:t> ; white/ non white</a:t>
            </a:r>
          </a:p>
          <a:p>
            <a:pPr lvl="1"/>
            <a:r>
              <a:rPr lang="en-US" sz="2400" dirty="0" smtClean="0"/>
              <a:t>Gaps between age groups</a:t>
            </a:r>
          </a:p>
          <a:p>
            <a:endParaRPr lang="en-US" sz="2400"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a:bodyPr>
          <a:lstStyle/>
          <a:p>
            <a:r>
              <a:rPr lang="en-US" sz="3200" b="1" dirty="0" smtClean="0"/>
              <a:t>Why focus on equity in health …</a:t>
            </a:r>
            <a:endParaRPr lang="en-US" sz="3200" dirty="0"/>
          </a:p>
        </p:txBody>
      </p:sp>
      <p:sp>
        <p:nvSpPr>
          <p:cNvPr id="3" name="Content Placeholder 2"/>
          <p:cNvSpPr>
            <a:spLocks noGrp="1"/>
          </p:cNvSpPr>
          <p:nvPr>
            <p:ph idx="1"/>
          </p:nvPr>
        </p:nvSpPr>
        <p:spPr>
          <a:xfrm>
            <a:off x="457200" y="1066800"/>
            <a:ext cx="8229600" cy="4525963"/>
          </a:xfrm>
        </p:spPr>
        <p:txBody>
          <a:bodyPr>
            <a:noAutofit/>
          </a:bodyPr>
          <a:lstStyle/>
          <a:p>
            <a:pPr lvl="0"/>
            <a:r>
              <a:rPr lang="en-US" sz="2400" dirty="0" smtClean="0">
                <a:latin typeface="Times New Roman" pitchFamily="18" charset="0"/>
                <a:cs typeface="Times New Roman" pitchFamily="18" charset="0"/>
              </a:rPr>
              <a:t>Countries are finding it difficult to implement and sustain equitable policies</a:t>
            </a:r>
          </a:p>
          <a:p>
            <a:pPr lvl="1"/>
            <a:r>
              <a:rPr lang="en-US" sz="2000" dirty="0" smtClean="0">
                <a:latin typeface="Times New Roman" pitchFamily="18" charset="0"/>
                <a:cs typeface="Times New Roman" pitchFamily="18" charset="0"/>
              </a:rPr>
              <a:t>Structural adjustment has been widely associated with deterioration in conditions for vulnerable groups</a:t>
            </a:r>
          </a:p>
          <a:p>
            <a:pPr lvl="1"/>
            <a:r>
              <a:rPr lang="en-US" sz="2000" dirty="0" smtClean="0">
                <a:latin typeface="Times New Roman" pitchFamily="18" charset="0"/>
                <a:cs typeface="Times New Roman" pitchFamily="18" charset="0"/>
              </a:rPr>
              <a:t>Cost recovery in the health sector may be inherently </a:t>
            </a:r>
            <a:r>
              <a:rPr lang="en-US" sz="2000" dirty="0" err="1" smtClean="0">
                <a:latin typeface="Times New Roman" pitchFamily="18" charset="0"/>
                <a:cs typeface="Times New Roman" pitchFamily="18" charset="0"/>
              </a:rPr>
              <a:t>iequitable</a:t>
            </a:r>
            <a:r>
              <a:rPr lang="en-US" sz="2000" dirty="0" smtClean="0">
                <a:latin typeface="Times New Roman" pitchFamily="18" charset="0"/>
                <a:cs typeface="Times New Roman" pitchFamily="18" charset="0"/>
              </a:rPr>
              <a:t> and in efficient </a:t>
            </a:r>
          </a:p>
          <a:p>
            <a:pPr lvl="1"/>
            <a:r>
              <a:rPr lang="en-US" sz="2000" dirty="0" smtClean="0">
                <a:latin typeface="Times New Roman" pitchFamily="18" charset="0"/>
                <a:cs typeface="Times New Roman" pitchFamily="18" charset="0"/>
              </a:rPr>
              <a:t>Economic recession and  weak economic performance also threatens equity</a:t>
            </a:r>
          </a:p>
          <a:p>
            <a:pPr lvl="0"/>
            <a:r>
              <a:rPr lang="en-US" sz="2400" dirty="0" smtClean="0">
                <a:latin typeface="Times New Roman" pitchFamily="18" charset="0"/>
                <a:cs typeface="Times New Roman" pitchFamily="18" charset="0"/>
              </a:rPr>
              <a:t>Routine information often hides the gaps or fail to result in effective action</a:t>
            </a:r>
          </a:p>
          <a:p>
            <a:pPr lvl="0"/>
            <a:r>
              <a:rPr lang="en-US" sz="2400" dirty="0" smtClean="0">
                <a:latin typeface="Times New Roman" pitchFamily="18" charset="0"/>
                <a:cs typeface="Times New Roman" pitchFamily="18" charset="0"/>
              </a:rPr>
              <a:t>Social spending is being constrained by many powerful pressures, both economic and political </a:t>
            </a:r>
          </a:p>
          <a:p>
            <a:pPr lvl="0"/>
            <a:r>
              <a:rPr lang="en-US" sz="2400" dirty="0" smtClean="0">
                <a:latin typeface="Times New Roman" pitchFamily="18" charset="0"/>
                <a:cs typeface="Times New Roman" pitchFamily="18" charset="0"/>
              </a:rPr>
              <a:t>Equity in health and health care must be placed higher on public policy agenda</a:t>
            </a:r>
          </a:p>
          <a:p>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382000" cy="487362"/>
          </a:xfrm>
        </p:spPr>
        <p:txBody>
          <a:bodyPr>
            <a:noAutofit/>
          </a:bodyPr>
          <a:lstStyle/>
          <a:p>
            <a:r>
              <a:rPr lang="en-US" sz="2400" b="1" dirty="0" smtClean="0"/>
              <a:t>Framework for identifying pathways leading to health inequities</a:t>
            </a:r>
            <a:endParaRPr lang="en-US" sz="2400" b="1" dirty="0"/>
          </a:p>
        </p:txBody>
      </p:sp>
      <p:pic>
        <p:nvPicPr>
          <p:cNvPr id="32773" name="Picture 5"/>
          <p:cNvPicPr>
            <a:picLocks noChangeAspect="1" noChangeArrowheads="1"/>
          </p:cNvPicPr>
          <p:nvPr/>
        </p:nvPicPr>
        <p:blipFill>
          <a:blip r:embed="rId3"/>
          <a:srcRect/>
          <a:stretch>
            <a:fillRect/>
          </a:stretch>
        </p:blipFill>
        <p:spPr bwMode="auto">
          <a:xfrm>
            <a:off x="0" y="838200"/>
            <a:ext cx="9144000" cy="5567362"/>
          </a:xfrm>
          <a:prstGeom prst="rect">
            <a:avLst/>
          </a:prstGeom>
          <a:noFill/>
          <a:ln w="9525">
            <a:noFill/>
            <a:miter lim="800000"/>
            <a:headEnd/>
            <a:tailEnd/>
          </a:ln>
          <a:effectLst/>
        </p:spPr>
      </p:pic>
      <p:sp>
        <p:nvSpPr>
          <p:cNvPr id="8" name="Rectangle 7"/>
          <p:cNvSpPr/>
          <p:nvPr/>
        </p:nvSpPr>
        <p:spPr>
          <a:xfrm>
            <a:off x="152400" y="6400800"/>
            <a:ext cx="8763000" cy="523220"/>
          </a:xfrm>
          <a:prstGeom prst="rect">
            <a:avLst/>
          </a:prstGeom>
        </p:spPr>
        <p:txBody>
          <a:bodyPr wrap="square">
            <a:spAutoFit/>
          </a:bodyPr>
          <a:lstStyle/>
          <a:p>
            <a:r>
              <a:rPr lang="en-US" sz="1400" dirty="0" smtClean="0"/>
              <a:t>Source: Irwin A., Solar O. "A Conceptual Framework for Action on the Social Determinants of Health" Discussion paper for the Commission on Social Determinants of Health</a:t>
            </a:r>
            <a:endParaRPr lang="en-US" sz="14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Health Inequity in India</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Ribbons">
  <a:themeElements>
    <a:clrScheme name="Ribbons 4">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fontScheme name="Ribbons">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Ribbons 1">
        <a:dk1>
          <a:srgbClr val="220011"/>
        </a:dk1>
        <a:lt1>
          <a:srgbClr val="FFFFCC"/>
        </a:lt1>
        <a:dk2>
          <a:srgbClr val="660033"/>
        </a:dk2>
        <a:lt2>
          <a:srgbClr val="FFCC00"/>
        </a:lt2>
        <a:accent1>
          <a:srgbClr val="CC0099"/>
        </a:accent1>
        <a:accent2>
          <a:srgbClr val="56002B"/>
        </a:accent2>
        <a:accent3>
          <a:srgbClr val="B8AAAD"/>
        </a:accent3>
        <a:accent4>
          <a:srgbClr val="DADAAE"/>
        </a:accent4>
        <a:accent5>
          <a:srgbClr val="E2AACA"/>
        </a:accent5>
        <a:accent6>
          <a:srgbClr val="4D0026"/>
        </a:accent6>
        <a:hlink>
          <a:srgbClr val="9C004E"/>
        </a:hlink>
        <a:folHlink>
          <a:srgbClr val="FF6600"/>
        </a:folHlink>
      </a:clrScheme>
      <a:clrMap bg1="dk2" tx1="lt1" bg2="dk1" tx2="lt2" accent1="accent1" accent2="accent2" accent3="accent3" accent4="accent4" accent5="accent5" accent6="accent6" hlink="hlink" folHlink="folHlink"/>
    </a:extraClrScheme>
    <a:extraClrScheme>
      <a:clrScheme name="Ribbons 2">
        <a:dk1>
          <a:srgbClr val="000F1E"/>
        </a:dk1>
        <a:lt1>
          <a:srgbClr val="FFFFFF"/>
        </a:lt1>
        <a:dk2>
          <a:srgbClr val="003366"/>
        </a:dk2>
        <a:lt2>
          <a:srgbClr val="33CCCC"/>
        </a:lt2>
        <a:accent1>
          <a:srgbClr val="006699"/>
        </a:accent1>
        <a:accent2>
          <a:srgbClr val="003366"/>
        </a:accent2>
        <a:accent3>
          <a:srgbClr val="AAADB8"/>
        </a:accent3>
        <a:accent4>
          <a:srgbClr val="DADADA"/>
        </a:accent4>
        <a:accent5>
          <a:srgbClr val="AAB8CA"/>
        </a:accent5>
        <a:accent6>
          <a:srgbClr val="002D5C"/>
        </a:accent6>
        <a:hlink>
          <a:srgbClr val="0099CC"/>
        </a:hlink>
        <a:folHlink>
          <a:srgbClr val="009999"/>
        </a:folHlink>
      </a:clrScheme>
      <a:clrMap bg1="dk2" tx1="lt1" bg2="dk1" tx2="lt2" accent1="accent1" accent2="accent2" accent3="accent3" accent4="accent4" accent5="accent5" accent6="accent6" hlink="hlink" folHlink="folHlink"/>
    </a:extraClrScheme>
    <a:extraClrScheme>
      <a:clrScheme name="Ribbons 3">
        <a:dk1>
          <a:srgbClr val="002F2E"/>
        </a:dk1>
        <a:lt1>
          <a:srgbClr val="FFFFFF"/>
        </a:lt1>
        <a:dk2>
          <a:srgbClr val="008080"/>
        </a:dk2>
        <a:lt2>
          <a:srgbClr val="66FFCC"/>
        </a:lt2>
        <a:accent1>
          <a:srgbClr val="0099CC"/>
        </a:accent1>
        <a:accent2>
          <a:srgbClr val="005250"/>
        </a:accent2>
        <a:accent3>
          <a:srgbClr val="AAC0C0"/>
        </a:accent3>
        <a:accent4>
          <a:srgbClr val="DADADA"/>
        </a:accent4>
        <a:accent5>
          <a:srgbClr val="AACAE2"/>
        </a:accent5>
        <a:accent6>
          <a:srgbClr val="004948"/>
        </a:accent6>
        <a:hlink>
          <a:srgbClr val="00CC99"/>
        </a:hlink>
        <a:folHlink>
          <a:srgbClr val="009999"/>
        </a:folHlink>
      </a:clrScheme>
      <a:clrMap bg1="dk2" tx1="lt1" bg2="dk1" tx2="lt2" accent1="accent1" accent2="accent2" accent3="accent3" accent4="accent4" accent5="accent5" accent6="accent6" hlink="hlink" folHlink="folHlink"/>
    </a:extraClrScheme>
    <a:extraClrScheme>
      <a:clrScheme name="Ribbons 4">
        <a:dk1>
          <a:srgbClr val="000022"/>
        </a:dk1>
        <a:lt1>
          <a:srgbClr val="FFFFFF"/>
        </a:lt1>
        <a:dk2>
          <a:srgbClr val="000066"/>
        </a:dk2>
        <a:lt2>
          <a:srgbClr val="FFCC00"/>
        </a:lt2>
        <a:accent1>
          <a:srgbClr val="666699"/>
        </a:accent1>
        <a:accent2>
          <a:srgbClr val="000048"/>
        </a:accent2>
        <a:accent3>
          <a:srgbClr val="AAAAB8"/>
        </a:accent3>
        <a:accent4>
          <a:srgbClr val="DADADA"/>
        </a:accent4>
        <a:accent5>
          <a:srgbClr val="B8B8CA"/>
        </a:accent5>
        <a:accent6>
          <a:srgbClr val="000040"/>
        </a:accent6>
        <a:hlink>
          <a:srgbClr val="9999FF"/>
        </a:hlink>
        <a:folHlink>
          <a:srgbClr val="000099"/>
        </a:folHlink>
      </a:clrScheme>
      <a:clrMap bg1="dk2" tx1="lt1" bg2="dk1" tx2="lt2" accent1="accent1" accent2="accent2" accent3="accent3" accent4="accent4" accent5="accent5" accent6="accent6" hlink="hlink" folHlink="folHlink"/>
    </a:extraClrScheme>
    <a:extraClrScheme>
      <a:clrScheme name="Ribbons 5">
        <a:dk1>
          <a:srgbClr val="663300"/>
        </a:dk1>
        <a:lt1>
          <a:srgbClr val="FFFFFF"/>
        </a:lt1>
        <a:dk2>
          <a:srgbClr val="000000"/>
        </a:dk2>
        <a:lt2>
          <a:srgbClr val="FFFF99"/>
        </a:lt2>
        <a:accent1>
          <a:srgbClr val="FFCC66"/>
        </a:accent1>
        <a:accent2>
          <a:srgbClr val="FFFFCC"/>
        </a:accent2>
        <a:accent3>
          <a:srgbClr val="FFFFFF"/>
        </a:accent3>
        <a:accent4>
          <a:srgbClr val="562A00"/>
        </a:accent4>
        <a:accent5>
          <a:srgbClr val="FFE2B8"/>
        </a:accent5>
        <a:accent6>
          <a:srgbClr val="E7E7B9"/>
        </a:accent6>
        <a:hlink>
          <a:srgbClr val="FFCC00"/>
        </a:hlink>
        <a:folHlink>
          <a:srgbClr val="FF7C80"/>
        </a:folHlink>
      </a:clrScheme>
      <a:clrMap bg1="lt1" tx1="dk1" bg2="lt2" tx2="dk2" accent1="accent1" accent2="accent2" accent3="accent3" accent4="accent4" accent5="accent5" accent6="accent6" hlink="hlink" folHlink="folHlink"/>
    </a:extraClrScheme>
    <a:extraClrScheme>
      <a:clrScheme name="Ribbons 6">
        <a:dk1>
          <a:srgbClr val="000000"/>
        </a:dk1>
        <a:lt1>
          <a:srgbClr val="FFFFFF"/>
        </a:lt1>
        <a:dk2>
          <a:srgbClr val="000000"/>
        </a:dk2>
        <a:lt2>
          <a:srgbClr val="C0C0C0"/>
        </a:lt2>
        <a:accent1>
          <a:srgbClr val="CBCBCB"/>
        </a:accent1>
        <a:accent2>
          <a:srgbClr val="EAEAEA"/>
        </a:accent2>
        <a:accent3>
          <a:srgbClr val="FFFFFF"/>
        </a:accent3>
        <a:accent4>
          <a:srgbClr val="000000"/>
        </a:accent4>
        <a:accent5>
          <a:srgbClr val="E2E2E2"/>
        </a:accent5>
        <a:accent6>
          <a:srgbClr val="D4D4D4"/>
        </a:accent6>
        <a:hlink>
          <a:srgbClr val="4D4D4D"/>
        </a:hlink>
        <a:folHlink>
          <a:srgbClr val="868686"/>
        </a:folHlink>
      </a:clrScheme>
      <a:clrMap bg1="lt1" tx1="dk1" bg2="lt2" tx2="dk2" accent1="accent1" accent2="accent2" accent3="accent3" accent4="accent4" accent5="accent5" accent6="accent6" hlink="hlink" folHlink="folHlink"/>
    </a:extraClrScheme>
    <a:extraClrScheme>
      <a:clrScheme name="Ribbons 7">
        <a:dk1>
          <a:srgbClr val="663300"/>
        </a:dk1>
        <a:lt1>
          <a:srgbClr val="3399FF"/>
        </a:lt1>
        <a:dk2>
          <a:srgbClr val="000000"/>
        </a:dk2>
        <a:lt2>
          <a:srgbClr val="0066FF"/>
        </a:lt2>
        <a:accent1>
          <a:srgbClr val="FFCC66"/>
        </a:accent1>
        <a:accent2>
          <a:srgbClr val="FFFFFF"/>
        </a:accent2>
        <a:accent3>
          <a:srgbClr val="ADCAFF"/>
        </a:accent3>
        <a:accent4>
          <a:srgbClr val="562A00"/>
        </a:accent4>
        <a:accent5>
          <a:srgbClr val="FFE2B8"/>
        </a:accent5>
        <a:accent6>
          <a:srgbClr val="E7E7E7"/>
        </a:accent6>
        <a:hlink>
          <a:srgbClr val="FFCC00"/>
        </a:hlink>
        <a:folHlink>
          <a:srgbClr val="FF7C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ryerson</Template>
  <TotalTime>777</TotalTime>
  <Words>1226</Words>
  <Application>Microsoft Office PowerPoint</Application>
  <PresentationFormat>On-screen Show (4:3)</PresentationFormat>
  <Paragraphs>155</Paragraphs>
  <Slides>18</Slides>
  <Notes>18</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18</vt:i4>
      </vt:variant>
    </vt:vector>
  </HeadingPairs>
  <TitlesOfParts>
    <vt:vector size="21" baseType="lpstr">
      <vt:lpstr>Ribbons</vt:lpstr>
      <vt:lpstr>Chart</vt:lpstr>
      <vt:lpstr>Microsoft Drawing 1.01</vt:lpstr>
      <vt:lpstr>HEALTH EQUITY</vt:lpstr>
      <vt:lpstr>Framework</vt:lpstr>
      <vt:lpstr>What is Equity?</vt:lpstr>
      <vt:lpstr>Equity in Health</vt:lpstr>
      <vt:lpstr>Why Health Equity is important?</vt:lpstr>
      <vt:lpstr>Why focus on equity in health and health care</vt:lpstr>
      <vt:lpstr>Why focus on equity in health …</vt:lpstr>
      <vt:lpstr>Framework for identifying pathways leading to health inequities</vt:lpstr>
      <vt:lpstr>Health Inequity in India</vt:lpstr>
      <vt:lpstr>Selected Indicators By Wealth Quintile India, 2005-06</vt:lpstr>
      <vt:lpstr>Infant and Under-Five Mortality by Stratifiers India, 2005-06</vt:lpstr>
      <vt:lpstr>How to measure health Inequities?</vt:lpstr>
      <vt:lpstr>Concentration curve</vt:lpstr>
      <vt:lpstr>In which country are child deaths distributed most unequally?</vt:lpstr>
      <vt:lpstr>Comparison is easier using cumulative distributions - Concentration curves</vt:lpstr>
      <vt:lpstr>Principles for action</vt:lpstr>
      <vt:lpstr>Initiative for equity in health</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rakesh</cp:lastModifiedBy>
  <cp:revision>77</cp:revision>
  <dcterms:created xsi:type="dcterms:W3CDTF">2006-08-16T00:00:00Z</dcterms:created>
  <dcterms:modified xsi:type="dcterms:W3CDTF">2010-06-12T10:18:12Z</dcterms:modified>
</cp:coreProperties>
</file>